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Lst>
  <p:sldSz cy="6858000" cx="9144000"/>
  <p:notesSz cx="6858000" cy="9144000"/>
  <p:embeddedFontLst>
    <p:embeddedFont>
      <p:font typeface="Noto Sans Symbols"/>
      <p:regular r:id="rId174"/>
      <p:bold r:id="rId1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76" roundtripDataSignature="AMtx7mh9pyeOERn7Jz7oXSuD9GmGcTsl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77B557-1CD1-4D32-8408-8F874BB56D8A}">
  <a:tblStyle styleId="{7577B557-1CD1-4D32-8408-8F874BB56D8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176" Type="http://customschemas.google.com/relationships/presentationmetadata" Target="metadata"/><Relationship Id="rId36" Type="http://schemas.openxmlformats.org/officeDocument/2006/relationships/slide" Target="slides/slide30.xml"/><Relationship Id="rId175" Type="http://schemas.openxmlformats.org/officeDocument/2006/relationships/font" Target="fonts/NotoSansSymbols-bold.fntdata"/><Relationship Id="rId39" Type="http://schemas.openxmlformats.org/officeDocument/2006/relationships/slide" Target="slides/slide33.xml"/><Relationship Id="rId174" Type="http://schemas.openxmlformats.org/officeDocument/2006/relationships/font" Target="fonts/NotoSansSymbols-regular.fntdata"/><Relationship Id="rId38" Type="http://schemas.openxmlformats.org/officeDocument/2006/relationships/slide" Target="slides/slide32.xml"/><Relationship Id="rId173" Type="http://schemas.openxmlformats.org/officeDocument/2006/relationships/slide" Target="slides/slide167.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56" name="Google Shape;15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1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1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10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67" name="Google Shape;867;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10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73" name="Google Shape;873;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10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79" name="Google Shape;879;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10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85" name="Google Shape;885;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10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91" name="Google Shape;891;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10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97" name="Google Shape;897;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65" name="Google Shape;16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11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03" name="Google Shape;903;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11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09" name="Google Shape;909;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1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15" name="Google Shape;915;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11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22" name="Google Shape;922;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11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29" name="Google Shape;929;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11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36" name="Google Shape;936;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11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42" name="Google Shape;942;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11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58" name="Google Shape;958;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11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74" name="Google Shape;974;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11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90" name="Google Shape;990;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71" name="Google Shape;17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12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00" name="Google Shape;1000;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12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06" name="Google Shape;1006;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12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17" name="Google Shape;1017;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12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24" name="Google Shape;1024;p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12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31" name="Google Shape;1031;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12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38" name="Google Shape;1038;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12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44" name="Google Shape;1044;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12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51" name="Google Shape;1051;p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12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57" name="Google Shape;1057;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12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63" name="Google Shape;1063;p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77" name="Google Shape;17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13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69" name="Google Shape;1069;p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13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75" name="Google Shape;1075;p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13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81" name="Google Shape;1081;p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13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87" name="Google Shape;1087;p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13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93" name="Google Shape;1093;p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13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99" name="Google Shape;1099;p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1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5" name="Google Shape;1105;p1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p13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11" name="Google Shape;1111;p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13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17" name="Google Shape;1117;p1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1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3" name="Google Shape;1123;p1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83" name="Google Shape;18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14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29" name="Google Shape;1129;p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14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35" name="Google Shape;1135;p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14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41" name="Google Shape;1141;p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1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7" name="Google Shape;1147;p1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1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3" name="Google Shape;1153;p1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1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0" name="Google Shape;1160;p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1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p1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1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3" name="Google Shape;1173;p1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1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p1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1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5" name="Google Shape;1185;p1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89" name="Google Shape;18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1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1" name="Google Shape;1191;p1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1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7" name="Google Shape;1197;p1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1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3" name="Google Shape;1203;p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1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9" name="Google Shape;1209;p1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1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5" name="Google Shape;1215;p1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1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1" name="Google Shape;1221;p1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15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27" name="Google Shape;1227;p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15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33" name="Google Shape;1233;p1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15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39" name="Google Shape;1239;p1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15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45" name="Google Shape;1245;p1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95" name="Google Shape;19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p16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51" name="Google Shape;1251;p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16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57" name="Google Shape;1257;p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p16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63" name="Google Shape;1263;p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16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69" name="Google Shape;1269;p1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p16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75" name="Google Shape;1275;p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16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81" name="Google Shape;1281;p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16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87" name="Google Shape;1287;p1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16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93" name="Google Shape;1293;p1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01" name="Google Shape;20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07" name="Google Shape;20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13" name="Google Shape;21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35" name="Google Shape;23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59" name="Google Shape;25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3" name="Google Shape;28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07" name="Google Shape;30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1" name="Google Shape;33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7" name="Google Shape;33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43" name="Google Shape;34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58" name="Google Shape;35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65" name="Google Shape;36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73" name="Google Shape;37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81" name="Google Shape;38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88" name="Google Shape;38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95" name="Google Shape;39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02" name="Google Shape;40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09" name="Google Shape;40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16" name="Google Shape;41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24" name="Google Shape;42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32" name="Google Shape;43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39" name="Google Shape;43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46" name="Google Shape;44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53" name="Google Shape;45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59" name="Google Shape;45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65" name="Google Shape;465;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71" name="Google Shape;47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77" name="Google Shape;47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4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83" name="Google Shape;483;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89" name="Google Shape;48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95" name="Google Shape;495;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01" name="Google Shape;501;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07" name="Google Shape;507;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13" name="Google Shape;513;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19" name="Google Shape;51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25" name="Google Shape;525;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31" name="Google Shape;531;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5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37" name="Google Shape;537;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43" name="Google Shape;54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50" name="Google Shape;55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57" name="Google Shape;55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5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66" name="Google Shape;56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5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72" name="Google Shape;572;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6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78" name="Google Shape;578;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6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84" name="Google Shape;584;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6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90" name="Google Shape;590;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6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96" name="Google Shape;59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6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02" name="Google Shape;60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6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10" name="Google Shape;610;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6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17" name="Google Shape;617;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6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24" name="Google Shape;62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31" name="Google Shape;631;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38" name="Google Shape;63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45" name="Google Shape;645;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7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52" name="Google Shape;652;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7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59" name="Google Shape;659;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7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66" name="Google Shape;666;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7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73" name="Google Shape;673;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7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80" name="Google Shape;680;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7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87" name="Google Shape;68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7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694" name="Google Shape;69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7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01" name="Google Shape;701;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8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20" name="Google Shape;720;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8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27" name="Google Shape;727;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p8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Minor edit on this slide</a:t>
            </a:r>
            <a:endParaRPr/>
          </a:p>
        </p:txBody>
      </p:sp>
      <p:sp>
        <p:nvSpPr>
          <p:cNvPr id="735" name="Google Shape;735;p8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8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47" name="Google Shape;747;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8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53" name="Google Shape;753;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8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60" name="Google Shape;760;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8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67" name="Google Shape;767;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8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74" name="Google Shape;774;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9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86" name="Google Shape;786;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9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92" name="Google Shape;792;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9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98" name="Google Shape;798;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9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04" name="Google Shape;804;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 name="Google Shape;810;p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9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22" name="Google Shape;822;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4" name="Google Shape;834;p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rotWithShape="1">
          <a:blip r:embed="rId2">
            <a:alphaModFix/>
          </a:blip>
          <a:tile algn="tl" flip="none" tx="0" sx="100000" ty="0" sy="100000"/>
        </a:blipFill>
      </p:bgPr>
    </p:bg>
    <p:spTree>
      <p:nvGrpSpPr>
        <p:cNvPr id="18" name="Shape 18"/>
        <p:cNvGrpSpPr/>
        <p:nvPr/>
      </p:nvGrpSpPr>
      <p:grpSpPr>
        <a:xfrm>
          <a:off x="0" y="0"/>
          <a:ext cx="0" cy="0"/>
          <a:chOff x="0" y="0"/>
          <a:chExt cx="0" cy="0"/>
        </a:xfrm>
      </p:grpSpPr>
      <p:sp>
        <p:nvSpPr>
          <p:cNvPr id="19" name="Google Shape;19;p169"/>
          <p:cNvSpPr txBox="1"/>
          <p:nvPr>
            <p:ph idx="1" type="body"/>
          </p:nvPr>
        </p:nvSpPr>
        <p:spPr>
          <a:xfrm>
            <a:off x="1371600" y="2743200"/>
            <a:ext cx="7123113" cy="1673225"/>
          </a:xfrm>
          <a:prstGeom prst="rect">
            <a:avLst/>
          </a:prstGeom>
          <a:noFill/>
          <a:ln>
            <a:noFill/>
          </a:ln>
        </p:spPr>
        <p:txBody>
          <a:bodyPr anchorCtr="0" anchor="t" bIns="45700" lIns="91425" spcFirstLastPara="1" rIns="91425" wrap="square" tIns="45700">
            <a:normAutofit/>
          </a:bodyPr>
          <a:lstStyle>
            <a:lvl1pPr indent="-228600" lvl="0" marL="457200" algn="l">
              <a:spcBef>
                <a:spcPts val="700"/>
              </a:spcBef>
              <a:spcAft>
                <a:spcPts val="0"/>
              </a:spcAft>
              <a:buSzPts val="1680"/>
              <a:buNone/>
              <a:defRPr sz="2800">
                <a:solidFill>
                  <a:schemeClr val="dk2"/>
                </a:solidFill>
              </a:defRPr>
            </a:lvl1pPr>
            <a:lvl2pPr indent="-228600" lvl="1" marL="914400" algn="l">
              <a:spcBef>
                <a:spcPts val="550"/>
              </a:spcBef>
              <a:spcAft>
                <a:spcPts val="0"/>
              </a:spcAft>
              <a:buSzPts val="1260"/>
              <a:buNone/>
              <a:defRPr sz="1800">
                <a:solidFill>
                  <a:srgbClr val="888888"/>
                </a:solidFill>
              </a:defRPr>
            </a:lvl2pPr>
            <a:lvl3pPr indent="-228600" lvl="2" marL="1371600" algn="l">
              <a:spcBef>
                <a:spcPts val="500"/>
              </a:spcBef>
              <a:spcAft>
                <a:spcPts val="0"/>
              </a:spcAft>
              <a:buSzPts val="1200"/>
              <a:buNone/>
              <a:defRPr sz="1600">
                <a:solidFill>
                  <a:srgbClr val="888888"/>
                </a:solidFill>
              </a:defRPr>
            </a:lvl3pPr>
            <a:lvl4pPr indent="-228600" lvl="3" marL="1828800" algn="l">
              <a:spcBef>
                <a:spcPts val="400"/>
              </a:spcBef>
              <a:spcAft>
                <a:spcPts val="0"/>
              </a:spcAft>
              <a:buSzPts val="1050"/>
              <a:buNone/>
              <a:defRPr sz="1400">
                <a:solidFill>
                  <a:srgbClr val="888888"/>
                </a:solidFill>
              </a:defRPr>
            </a:lvl4pPr>
            <a:lvl5pPr indent="-228600" lvl="4" marL="2286000" algn="l">
              <a:spcBef>
                <a:spcPts val="400"/>
              </a:spcBef>
              <a:spcAft>
                <a:spcPts val="0"/>
              </a:spcAft>
              <a:buSzPts val="910"/>
              <a:buNone/>
              <a:defRPr sz="1400">
                <a:solidFill>
                  <a:srgbClr val="88888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0" name="Google Shape;20;p169"/>
          <p:cNvSpPr/>
          <p:nvPr/>
        </p:nvSpPr>
        <p:spPr>
          <a:xfrm>
            <a:off x="0" y="1524000"/>
            <a:ext cx="91440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 name="Google Shape;21;p169"/>
          <p:cNvSpPr/>
          <p:nvPr/>
        </p:nvSpPr>
        <p:spPr>
          <a:xfrm>
            <a:off x="0" y="1600200"/>
            <a:ext cx="1295400" cy="99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 name="Google Shape;22;p169"/>
          <p:cNvSpPr/>
          <p:nvPr/>
        </p:nvSpPr>
        <p:spPr>
          <a:xfrm>
            <a:off x="1371600" y="1600200"/>
            <a:ext cx="7772400" cy="990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3" name="Google Shape;23;p169"/>
          <p:cNvSpPr txBox="1"/>
          <p:nvPr>
            <p:ph type="title"/>
          </p:nvPr>
        </p:nvSpPr>
        <p:spPr>
          <a:xfrm>
            <a:off x="1371600" y="1600200"/>
            <a:ext cx="76200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FFFF"/>
              </a:buClr>
              <a:buSzPts val="4400"/>
              <a:buFont typeface="Twentieth Century"/>
              <a:buNone/>
              <a:defRPr b="0" sz="44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69"/>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9"/>
          <p:cNvSpPr txBox="1"/>
          <p:nvPr>
            <p:ph idx="12" type="sldNum"/>
          </p:nvPr>
        </p:nvSpPr>
        <p:spPr>
          <a:xfrm>
            <a:off x="0" y="1752600"/>
            <a:ext cx="1295400" cy="701676"/>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400" u="none" cap="none" strike="noStrike">
                <a:solidFill>
                  <a:srgbClr val="FFFFFF"/>
                </a:solidFill>
                <a:latin typeface="Twentieth Century"/>
                <a:ea typeface="Twentieth Century"/>
                <a:cs typeface="Twentieth Century"/>
                <a:sym typeface="Twentieth Century"/>
              </a:defRPr>
            </a:lvl1pPr>
            <a:lvl2pPr indent="0" lvl="1" marL="0" algn="ctr">
              <a:spcBef>
                <a:spcPts val="0"/>
              </a:spcBef>
              <a:buNone/>
              <a:defRPr b="1" i="0" sz="2400" u="none" cap="none" strike="noStrike">
                <a:solidFill>
                  <a:srgbClr val="FFFFFF"/>
                </a:solidFill>
                <a:latin typeface="Twentieth Century"/>
                <a:ea typeface="Twentieth Century"/>
                <a:cs typeface="Twentieth Century"/>
                <a:sym typeface="Twentieth Century"/>
              </a:defRPr>
            </a:lvl2pPr>
            <a:lvl3pPr indent="0" lvl="2" marL="0" algn="ctr">
              <a:spcBef>
                <a:spcPts val="0"/>
              </a:spcBef>
              <a:buNone/>
              <a:defRPr b="1" i="0" sz="2400" u="none" cap="none" strike="noStrike">
                <a:solidFill>
                  <a:srgbClr val="FFFFFF"/>
                </a:solidFill>
                <a:latin typeface="Twentieth Century"/>
                <a:ea typeface="Twentieth Century"/>
                <a:cs typeface="Twentieth Century"/>
                <a:sym typeface="Twentieth Century"/>
              </a:defRPr>
            </a:lvl3pPr>
            <a:lvl4pPr indent="0" lvl="3" marL="0" algn="ctr">
              <a:spcBef>
                <a:spcPts val="0"/>
              </a:spcBef>
              <a:buNone/>
              <a:defRPr b="1" i="0" sz="2400" u="none" cap="none" strike="noStrike">
                <a:solidFill>
                  <a:srgbClr val="FFFFFF"/>
                </a:solidFill>
                <a:latin typeface="Twentieth Century"/>
                <a:ea typeface="Twentieth Century"/>
                <a:cs typeface="Twentieth Century"/>
                <a:sym typeface="Twentieth Century"/>
              </a:defRPr>
            </a:lvl4pPr>
            <a:lvl5pPr indent="0" lvl="4" marL="0" algn="ctr">
              <a:spcBef>
                <a:spcPts val="0"/>
              </a:spcBef>
              <a:buNone/>
              <a:defRPr b="1" i="0" sz="2400" u="none" cap="none" strike="noStrike">
                <a:solidFill>
                  <a:srgbClr val="FFFFFF"/>
                </a:solidFill>
                <a:latin typeface="Twentieth Century"/>
                <a:ea typeface="Twentieth Century"/>
                <a:cs typeface="Twentieth Century"/>
                <a:sym typeface="Twentieth Century"/>
              </a:defRPr>
            </a:lvl5pPr>
            <a:lvl6pPr indent="0" lvl="5" marL="0" algn="ctr">
              <a:spcBef>
                <a:spcPts val="0"/>
              </a:spcBef>
              <a:buNone/>
              <a:defRPr b="1" i="0" sz="2400" u="none" cap="none" strike="noStrike">
                <a:solidFill>
                  <a:srgbClr val="FFFFFF"/>
                </a:solidFill>
                <a:latin typeface="Twentieth Century"/>
                <a:ea typeface="Twentieth Century"/>
                <a:cs typeface="Twentieth Century"/>
                <a:sym typeface="Twentieth Century"/>
              </a:defRPr>
            </a:lvl6pPr>
            <a:lvl7pPr indent="0" lvl="6" marL="0" algn="ctr">
              <a:spcBef>
                <a:spcPts val="0"/>
              </a:spcBef>
              <a:buNone/>
              <a:defRPr b="1" i="0" sz="2400" u="none" cap="none" strike="noStrike">
                <a:solidFill>
                  <a:srgbClr val="FFFFFF"/>
                </a:solidFill>
                <a:latin typeface="Twentieth Century"/>
                <a:ea typeface="Twentieth Century"/>
                <a:cs typeface="Twentieth Century"/>
                <a:sym typeface="Twentieth Century"/>
              </a:defRPr>
            </a:lvl7pPr>
            <a:lvl8pPr indent="0" lvl="7" marL="0" algn="ctr">
              <a:spcBef>
                <a:spcPts val="0"/>
              </a:spcBef>
              <a:buNone/>
              <a:defRPr b="1" i="0" sz="2400" u="none" cap="none" strike="noStrike">
                <a:solidFill>
                  <a:srgbClr val="FFFFFF"/>
                </a:solidFill>
                <a:latin typeface="Twentieth Century"/>
                <a:ea typeface="Twentieth Century"/>
                <a:cs typeface="Twentieth Century"/>
                <a:sym typeface="Twentieth Century"/>
              </a:defRPr>
            </a:lvl8pPr>
            <a:lvl9pPr indent="0" lvl="8" marL="0" algn="ctr">
              <a:spcBef>
                <a:spcPts val="0"/>
              </a:spcBef>
              <a:buNone/>
              <a:defRPr b="1" i="0" sz="2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26" name="Google Shape;26;p169"/>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17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78"/>
          <p:cNvSpPr txBox="1"/>
          <p:nvPr>
            <p:ph idx="1" type="body"/>
          </p:nvPr>
        </p:nvSpPr>
        <p:spPr>
          <a:xfrm rot="5400000">
            <a:off x="2426208" y="-213360"/>
            <a:ext cx="4526280" cy="81534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8" name="Google Shape;88;p178"/>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78"/>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78"/>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solidFill>
          <a:schemeClr val="lt1"/>
        </a:solidFill>
      </p:bgPr>
    </p:bg>
    <p:spTree>
      <p:nvGrpSpPr>
        <p:cNvPr id="91" name="Shape 91"/>
        <p:cNvGrpSpPr/>
        <p:nvPr/>
      </p:nvGrpSpPr>
      <p:grpSpPr>
        <a:xfrm>
          <a:off x="0" y="0"/>
          <a:ext cx="0" cy="0"/>
          <a:chOff x="0" y="0"/>
          <a:chExt cx="0" cy="0"/>
        </a:xfrm>
      </p:grpSpPr>
      <p:sp>
        <p:nvSpPr>
          <p:cNvPr id="92" name="Google Shape;92;p179"/>
          <p:cNvSpPr txBox="1"/>
          <p:nvPr>
            <p:ph type="title"/>
          </p:nvPr>
        </p:nvSpPr>
        <p:spPr>
          <a:xfrm rot="5400000">
            <a:off x="4823619" y="2339182"/>
            <a:ext cx="5516563"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79"/>
          <p:cNvSpPr txBox="1"/>
          <p:nvPr>
            <p:ph idx="1" type="body"/>
          </p:nvPr>
        </p:nvSpPr>
        <p:spPr>
          <a:xfrm rot="5400000">
            <a:off x="480218" y="586582"/>
            <a:ext cx="5516564" cy="55626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4" name="Google Shape;94;p179"/>
          <p:cNvSpPr txBox="1"/>
          <p:nvPr>
            <p:ph idx="10" type="dt"/>
          </p:nvPr>
        </p:nvSpPr>
        <p:spPr>
          <a:xfrm>
            <a:off x="6553200" y="6248402"/>
            <a:ext cx="2209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79"/>
          <p:cNvSpPr txBox="1"/>
          <p:nvPr>
            <p:ph idx="11" type="ftr"/>
          </p:nvPr>
        </p:nvSpPr>
        <p:spPr>
          <a:xfrm>
            <a:off x="457201" y="6248207"/>
            <a:ext cx="55734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79"/>
          <p:cNvSpPr/>
          <p:nvPr/>
        </p:nvSpPr>
        <p:spPr>
          <a:xfrm>
            <a:off x="6096318" y="0"/>
            <a:ext cx="32004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7" name="Google Shape;97;p179"/>
          <p:cNvSpPr/>
          <p:nvPr/>
        </p:nvSpPr>
        <p:spPr>
          <a:xfrm>
            <a:off x="6142038" y="609600"/>
            <a:ext cx="228600" cy="624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8" name="Google Shape;98;p179"/>
          <p:cNvSpPr/>
          <p:nvPr/>
        </p:nvSpPr>
        <p:spPr>
          <a:xfrm>
            <a:off x="6142038" y="0"/>
            <a:ext cx="228600" cy="53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9" name="Google Shape;99;p179"/>
          <p:cNvSpPr txBox="1"/>
          <p:nvPr>
            <p:ph idx="12" type="sldNum"/>
          </p:nvPr>
        </p:nvSpPr>
        <p:spPr>
          <a:xfrm rot="5400000">
            <a:off x="5989638" y="14446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70"/>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0"/>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0"/>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0"/>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170"/>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7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1"/>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1"/>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1"/>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38" name="Shape 38"/>
        <p:cNvGrpSpPr/>
        <p:nvPr/>
      </p:nvGrpSpPr>
      <p:grpSpPr>
        <a:xfrm>
          <a:off x="0" y="0"/>
          <a:ext cx="0" cy="0"/>
          <a:chOff x="0" y="0"/>
          <a:chExt cx="0" cy="0"/>
        </a:xfrm>
      </p:grpSpPr>
      <p:sp>
        <p:nvSpPr>
          <p:cNvPr id="39" name="Google Shape;39;p172"/>
          <p:cNvSpPr/>
          <p:nvPr/>
        </p:nvSpPr>
        <p:spPr>
          <a:xfrm>
            <a:off x="0" y="5971032"/>
            <a:ext cx="9144000" cy="88696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0" name="Google Shape;40;p172"/>
          <p:cNvSpPr/>
          <p:nvPr/>
        </p:nvSpPr>
        <p:spPr>
          <a:xfrm>
            <a:off x="-9144" y="6053328"/>
            <a:ext cx="2249424" cy="7132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1" name="Google Shape;41;p172"/>
          <p:cNvSpPr/>
          <p:nvPr/>
        </p:nvSpPr>
        <p:spPr>
          <a:xfrm>
            <a:off x="2359152" y="6044184"/>
            <a:ext cx="6784848" cy="7132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2" name="Google Shape;42;p172"/>
          <p:cNvSpPr txBox="1"/>
          <p:nvPr>
            <p:ph type="ctrTitle"/>
          </p:nvPr>
        </p:nvSpPr>
        <p:spPr>
          <a:xfrm>
            <a:off x="2362200" y="4038600"/>
            <a:ext cx="6477000" cy="182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72"/>
          <p:cNvSpPr txBox="1"/>
          <p:nvPr>
            <p:ph idx="1" type="subTitle"/>
          </p:nvPr>
        </p:nvSpPr>
        <p:spPr>
          <a:xfrm>
            <a:off x="2362200" y="6050037"/>
            <a:ext cx="6705600" cy="685800"/>
          </a:xfrm>
          <a:prstGeom prst="rect">
            <a:avLst/>
          </a:prstGeom>
          <a:noFill/>
          <a:ln>
            <a:noFill/>
          </a:ln>
        </p:spPr>
        <p:txBody>
          <a:bodyPr anchorCtr="0" anchor="ctr" bIns="45700" lIns="91425" spcFirstLastPara="1" rIns="91425" wrap="square" tIns="4570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4" name="Google Shape;44;p172"/>
          <p:cNvSpPr txBox="1"/>
          <p:nvPr>
            <p:ph idx="10" type="dt"/>
          </p:nvPr>
        </p:nvSpPr>
        <p:spPr>
          <a:xfrm>
            <a:off x="76200" y="6068699"/>
            <a:ext cx="20574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2"/>
          <p:cNvSpPr txBox="1"/>
          <p:nvPr>
            <p:ph idx="11" type="ftr"/>
          </p:nvPr>
        </p:nvSpPr>
        <p:spPr>
          <a:xfrm>
            <a:off x="2085393" y="236538"/>
            <a:ext cx="586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2"/>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chemeClr val="lt2"/>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chemeClr val="lt2"/>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chemeClr val="lt2"/>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chemeClr val="lt2"/>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chemeClr val="lt2"/>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chemeClr val="lt2"/>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chemeClr val="lt2"/>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chemeClr val="lt2"/>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173"/>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73"/>
          <p:cNvSpPr txBox="1"/>
          <p:nvPr>
            <p:ph idx="1" type="body"/>
          </p:nvPr>
        </p:nvSpPr>
        <p:spPr>
          <a:xfrm>
            <a:off x="609600" y="1589567"/>
            <a:ext cx="3886200" cy="45720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173"/>
          <p:cNvSpPr txBox="1"/>
          <p:nvPr>
            <p:ph idx="2" type="body"/>
          </p:nvPr>
        </p:nvSpPr>
        <p:spPr>
          <a:xfrm>
            <a:off x="4844901" y="1589567"/>
            <a:ext cx="3886200" cy="45720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1" name="Google Shape;51;p173"/>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3"/>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3" name="Google Shape;53;p173"/>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174"/>
          <p:cNvSpPr txBox="1"/>
          <p:nvPr>
            <p:ph type="title"/>
          </p:nvPr>
        </p:nvSpPr>
        <p:spPr>
          <a:xfrm>
            <a:off x="533400" y="273050"/>
            <a:ext cx="8153400" cy="869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4"/>
          <p:cNvSpPr txBox="1"/>
          <p:nvPr>
            <p:ph idx="1" type="body"/>
          </p:nvPr>
        </p:nvSpPr>
        <p:spPr>
          <a:xfrm>
            <a:off x="609600" y="2438400"/>
            <a:ext cx="3886200" cy="35814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7" name="Google Shape;57;p174"/>
          <p:cNvSpPr txBox="1"/>
          <p:nvPr>
            <p:ph idx="2" type="body"/>
          </p:nvPr>
        </p:nvSpPr>
        <p:spPr>
          <a:xfrm>
            <a:off x="4800600" y="2438400"/>
            <a:ext cx="3886200" cy="35814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174"/>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4"/>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0" name="Google Shape;60;p174"/>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4"/>
          <p:cNvSpPr txBox="1"/>
          <p:nvPr>
            <p:ph idx="3" type="body"/>
          </p:nvPr>
        </p:nvSpPr>
        <p:spPr>
          <a:xfrm>
            <a:off x="609600" y="1752600"/>
            <a:ext cx="3886200" cy="640080"/>
          </a:xfrm>
          <a:prstGeom prst="rect">
            <a:avLst/>
          </a:prstGeom>
          <a:solidFill>
            <a:schemeClr val="accent2"/>
          </a:solidFill>
          <a:ln>
            <a:noFill/>
          </a:ln>
        </p:spPr>
        <p:txBody>
          <a:bodyPr anchorCtr="0" anchor="ctr" bIns="45700" lIns="91425" spcFirstLastPara="1" rIns="91425" wrap="square" tIns="45700">
            <a:norm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174"/>
          <p:cNvSpPr txBox="1"/>
          <p:nvPr>
            <p:ph idx="4" type="body"/>
          </p:nvPr>
        </p:nvSpPr>
        <p:spPr>
          <a:xfrm>
            <a:off x="4800600" y="1752600"/>
            <a:ext cx="3886200" cy="640080"/>
          </a:xfrm>
          <a:prstGeom prst="rect">
            <a:avLst/>
          </a:prstGeom>
          <a:solidFill>
            <a:schemeClr val="accent4"/>
          </a:solidFill>
          <a:ln>
            <a:noFill/>
          </a:ln>
        </p:spPr>
        <p:txBody>
          <a:bodyPr anchorCtr="0" anchor="ctr" bIns="45700" lIns="91425" spcFirstLastPara="1" rIns="91425" wrap="square" tIns="45700">
            <a:norm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175"/>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75"/>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5"/>
          <p:cNvSpPr txBox="1"/>
          <p:nvPr>
            <p:ph idx="12" type="sldNum"/>
          </p:nvPr>
        </p:nvSpPr>
        <p:spPr>
          <a:xfrm>
            <a:off x="0" y="6248400"/>
            <a:ext cx="533400" cy="381000"/>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chemeClr val="dk2"/>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chemeClr val="dk2"/>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chemeClr val="dk2"/>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chemeClr val="dk2"/>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chemeClr val="dk2"/>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chemeClr val="dk2"/>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chemeClr val="dk2"/>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chemeClr val="dk2"/>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chemeClr val="dk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76"/>
          <p:cNvSpPr txBox="1"/>
          <p:nvPr>
            <p:ph type="title"/>
          </p:nvPr>
        </p:nvSpPr>
        <p:spPr>
          <a:xfrm>
            <a:off x="609600" y="273050"/>
            <a:ext cx="8077200" cy="869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Twentieth Century"/>
              <a:buNone/>
              <a:defRPr b="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76"/>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6"/>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6"/>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72" name="Google Shape;72;p176"/>
          <p:cNvSpPr txBox="1"/>
          <p:nvPr>
            <p:ph idx="1" type="body"/>
          </p:nvPr>
        </p:nvSpPr>
        <p:spPr>
          <a:xfrm>
            <a:off x="609600" y="1752600"/>
            <a:ext cx="1600200" cy="4343400"/>
          </a:xfrm>
          <a:prstGeom prst="rect">
            <a:avLst/>
          </a:prstGeom>
          <a:solidFill>
            <a:schemeClr val="accent2"/>
          </a:solidFill>
          <a:ln cap="sq" cmpd="dbl" w="50800">
            <a:solidFill>
              <a:schemeClr val="accent2"/>
            </a:solidFill>
            <a:prstDash val="solid"/>
            <a:miter lim="800000"/>
            <a:headEnd len="sm" w="sm" type="none"/>
            <a:tailEnd len="sm" w="sm" type="none"/>
          </a:ln>
        </p:spPr>
        <p:txBody>
          <a:bodyPr anchorCtr="0" anchor="t" bIns="91425" lIns="137150" spcFirstLastPara="1" rIns="137150" wrap="square" tIns="182875">
            <a:normAutofit/>
          </a:bodyPr>
          <a:lstStyle>
            <a:lvl1pPr indent="-228600" lvl="0" marL="4572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indent="-228600" lvl="1" marL="9144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176"/>
          <p:cNvSpPr txBox="1"/>
          <p:nvPr>
            <p:ph idx="2" type="body"/>
          </p:nvPr>
        </p:nvSpPr>
        <p:spPr>
          <a:xfrm>
            <a:off x="2362200" y="1752600"/>
            <a:ext cx="6400800" cy="44196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rotWithShape="1">
          <a:blip r:embed="rId2">
            <a:alphaModFix/>
          </a:blip>
          <a:tile algn="tl" flip="none" tx="0" sx="100000" ty="0" sy="100000"/>
        </a:blipFill>
      </p:bgPr>
    </p:bg>
    <p:spTree>
      <p:nvGrpSpPr>
        <p:cNvPr id="74" name="Shape 74"/>
        <p:cNvGrpSpPr/>
        <p:nvPr/>
      </p:nvGrpSpPr>
      <p:grpSpPr>
        <a:xfrm>
          <a:off x="0" y="0"/>
          <a:ext cx="0" cy="0"/>
          <a:chOff x="0" y="0"/>
          <a:chExt cx="0" cy="0"/>
        </a:xfrm>
      </p:grpSpPr>
      <p:sp>
        <p:nvSpPr>
          <p:cNvPr id="75" name="Google Shape;75;p177"/>
          <p:cNvSpPr txBox="1"/>
          <p:nvPr>
            <p:ph idx="1" type="body"/>
          </p:nvPr>
        </p:nvSpPr>
        <p:spPr>
          <a:xfrm>
            <a:off x="1600200" y="5486400"/>
            <a:ext cx="7315200" cy="685800"/>
          </a:xfrm>
          <a:prstGeom prst="rect">
            <a:avLst/>
          </a:prstGeom>
          <a:noFill/>
          <a:ln>
            <a:noFill/>
          </a:ln>
        </p:spPr>
        <p:txBody>
          <a:bodyPr anchorCtr="0" anchor="t" bIns="45700" lIns="91425" spcFirstLastPara="1" rIns="91425" wrap="square" tIns="45700">
            <a:normAutofit/>
          </a:bodyPr>
          <a:lstStyle>
            <a:lvl1pPr indent="-228600" lvl="0" marL="457200" algn="l">
              <a:spcBef>
                <a:spcPts val="700"/>
              </a:spcBef>
              <a:spcAft>
                <a:spcPts val="0"/>
              </a:spcAft>
              <a:buSzPts val="1020"/>
              <a:buFont typeface="Twentieth Century"/>
              <a:buNone/>
              <a:defRPr sz="1700"/>
            </a:lvl1pPr>
            <a:lvl2pPr indent="-228600" lvl="1" marL="914400" algn="l">
              <a:spcBef>
                <a:spcPts val="550"/>
              </a:spcBef>
              <a:spcAft>
                <a:spcPts val="0"/>
              </a:spcAft>
              <a:buSzPts val="840"/>
              <a:buFont typeface="Twentieth Century"/>
              <a:buNone/>
              <a:defRPr sz="1200"/>
            </a:lvl2pPr>
            <a:lvl3pPr indent="-228600" lvl="2" marL="1371600" algn="l">
              <a:spcBef>
                <a:spcPts val="500"/>
              </a:spcBef>
              <a:spcAft>
                <a:spcPts val="0"/>
              </a:spcAft>
              <a:buSzPts val="750"/>
              <a:buFont typeface="Twentieth Century"/>
              <a:buNone/>
              <a:defRPr sz="1000"/>
            </a:lvl3pPr>
            <a:lvl4pPr indent="-228600" lvl="3" marL="1828800" algn="l">
              <a:spcBef>
                <a:spcPts val="400"/>
              </a:spcBef>
              <a:spcAft>
                <a:spcPts val="0"/>
              </a:spcAft>
              <a:buSzPts val="675"/>
              <a:buFont typeface="Twentieth Century"/>
              <a:buNone/>
              <a:defRPr sz="900"/>
            </a:lvl4pPr>
            <a:lvl5pPr indent="-228600" lvl="4" marL="2286000" algn="l">
              <a:spcBef>
                <a:spcPts val="400"/>
              </a:spcBef>
              <a:spcAft>
                <a:spcPts val="0"/>
              </a:spcAft>
              <a:buSzPts val="585"/>
              <a:buFont typeface="Twentieth Century"/>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6" name="Google Shape;76;p177"/>
          <p:cNvSpPr/>
          <p:nvPr/>
        </p:nvSpPr>
        <p:spPr>
          <a:xfrm>
            <a:off x="-9144" y="4572000"/>
            <a:ext cx="9144000" cy="88696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7" name="Google Shape;77;p177"/>
          <p:cNvSpPr/>
          <p:nvPr/>
        </p:nvSpPr>
        <p:spPr>
          <a:xfrm>
            <a:off x="-9144" y="4663440"/>
            <a:ext cx="1463040" cy="7132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8" name="Google Shape;78;p177"/>
          <p:cNvSpPr/>
          <p:nvPr/>
        </p:nvSpPr>
        <p:spPr>
          <a:xfrm>
            <a:off x="1545336" y="4654296"/>
            <a:ext cx="7598664" cy="7132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9" name="Google Shape;79;p177"/>
          <p:cNvSpPr txBox="1"/>
          <p:nvPr>
            <p:ph type="title"/>
          </p:nvPr>
        </p:nvSpPr>
        <p:spPr>
          <a:xfrm>
            <a:off x="1600200" y="4648200"/>
            <a:ext cx="7315200" cy="685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FFFF"/>
              </a:buClr>
              <a:buSzPts val="2800"/>
              <a:buFont typeface="Twentieth Century"/>
              <a:buNone/>
              <a:defRPr b="0" sz="2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7"/>
          <p:cNvSpPr/>
          <p:nvPr/>
        </p:nvSpPr>
        <p:spPr>
          <a:xfrm>
            <a:off x="1447800" y="0"/>
            <a:ext cx="100584" cy="686714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1" name="Google Shape;81;p177"/>
          <p:cNvSpPr txBox="1"/>
          <p:nvPr>
            <p:ph idx="10" type="dt"/>
          </p:nvPr>
        </p:nvSpPr>
        <p:spPr>
          <a:xfrm>
            <a:off x="62484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7"/>
          <p:cNvSpPr txBox="1"/>
          <p:nvPr>
            <p:ph idx="12" type="sldNum"/>
          </p:nvPr>
        </p:nvSpPr>
        <p:spPr>
          <a:xfrm>
            <a:off x="0" y="4667249"/>
            <a:ext cx="1447800" cy="663578"/>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2800" u="none" cap="none" strike="noStrike">
                <a:solidFill>
                  <a:srgbClr val="FFFFFF"/>
                </a:solidFill>
                <a:latin typeface="Twentieth Century"/>
                <a:ea typeface="Twentieth Century"/>
                <a:cs typeface="Twentieth Century"/>
                <a:sym typeface="Twentieth Century"/>
              </a:defRPr>
            </a:lvl1pPr>
            <a:lvl2pPr indent="0" lvl="1" marL="0" algn="ctr">
              <a:spcBef>
                <a:spcPts val="0"/>
              </a:spcBef>
              <a:buNone/>
              <a:defRPr b="1" i="0" sz="2800" u="none" cap="none" strike="noStrike">
                <a:solidFill>
                  <a:srgbClr val="FFFFFF"/>
                </a:solidFill>
                <a:latin typeface="Twentieth Century"/>
                <a:ea typeface="Twentieth Century"/>
                <a:cs typeface="Twentieth Century"/>
                <a:sym typeface="Twentieth Century"/>
              </a:defRPr>
            </a:lvl2pPr>
            <a:lvl3pPr indent="0" lvl="2" marL="0" algn="ctr">
              <a:spcBef>
                <a:spcPts val="0"/>
              </a:spcBef>
              <a:buNone/>
              <a:defRPr b="1" i="0" sz="2800" u="none" cap="none" strike="noStrike">
                <a:solidFill>
                  <a:srgbClr val="FFFFFF"/>
                </a:solidFill>
                <a:latin typeface="Twentieth Century"/>
                <a:ea typeface="Twentieth Century"/>
                <a:cs typeface="Twentieth Century"/>
                <a:sym typeface="Twentieth Century"/>
              </a:defRPr>
            </a:lvl3pPr>
            <a:lvl4pPr indent="0" lvl="3" marL="0" algn="ctr">
              <a:spcBef>
                <a:spcPts val="0"/>
              </a:spcBef>
              <a:buNone/>
              <a:defRPr b="1" i="0" sz="2800" u="none" cap="none" strike="noStrike">
                <a:solidFill>
                  <a:srgbClr val="FFFFFF"/>
                </a:solidFill>
                <a:latin typeface="Twentieth Century"/>
                <a:ea typeface="Twentieth Century"/>
                <a:cs typeface="Twentieth Century"/>
                <a:sym typeface="Twentieth Century"/>
              </a:defRPr>
            </a:lvl4pPr>
            <a:lvl5pPr indent="0" lvl="4" marL="0" algn="ctr">
              <a:spcBef>
                <a:spcPts val="0"/>
              </a:spcBef>
              <a:buNone/>
              <a:defRPr b="1" i="0" sz="2800" u="none" cap="none" strike="noStrike">
                <a:solidFill>
                  <a:srgbClr val="FFFFFF"/>
                </a:solidFill>
                <a:latin typeface="Twentieth Century"/>
                <a:ea typeface="Twentieth Century"/>
                <a:cs typeface="Twentieth Century"/>
                <a:sym typeface="Twentieth Century"/>
              </a:defRPr>
            </a:lvl5pPr>
            <a:lvl6pPr indent="0" lvl="5" marL="0" algn="ctr">
              <a:spcBef>
                <a:spcPts val="0"/>
              </a:spcBef>
              <a:buNone/>
              <a:defRPr b="1" i="0" sz="2800" u="none" cap="none" strike="noStrike">
                <a:solidFill>
                  <a:srgbClr val="FFFFFF"/>
                </a:solidFill>
                <a:latin typeface="Twentieth Century"/>
                <a:ea typeface="Twentieth Century"/>
                <a:cs typeface="Twentieth Century"/>
                <a:sym typeface="Twentieth Century"/>
              </a:defRPr>
            </a:lvl6pPr>
            <a:lvl7pPr indent="0" lvl="6" marL="0" algn="ctr">
              <a:spcBef>
                <a:spcPts val="0"/>
              </a:spcBef>
              <a:buNone/>
              <a:defRPr b="1" i="0" sz="2800" u="none" cap="none" strike="noStrike">
                <a:solidFill>
                  <a:srgbClr val="FFFFFF"/>
                </a:solidFill>
                <a:latin typeface="Twentieth Century"/>
                <a:ea typeface="Twentieth Century"/>
                <a:cs typeface="Twentieth Century"/>
                <a:sym typeface="Twentieth Century"/>
              </a:defRPr>
            </a:lvl7pPr>
            <a:lvl8pPr indent="0" lvl="7" marL="0" algn="ctr">
              <a:spcBef>
                <a:spcPts val="0"/>
              </a:spcBef>
              <a:buNone/>
              <a:defRPr b="1" i="0" sz="2800" u="none" cap="none" strike="noStrike">
                <a:solidFill>
                  <a:srgbClr val="FFFFFF"/>
                </a:solidFill>
                <a:latin typeface="Twentieth Century"/>
                <a:ea typeface="Twentieth Century"/>
                <a:cs typeface="Twentieth Century"/>
                <a:sym typeface="Twentieth Century"/>
              </a:defRPr>
            </a:lvl8pPr>
            <a:lvl9pPr indent="0" lvl="8" marL="0" algn="ctr">
              <a:spcBef>
                <a:spcPts val="0"/>
              </a:spcBef>
              <a:buNone/>
              <a:defRPr b="1" i="0" sz="28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177"/>
          <p:cNvSpPr txBox="1"/>
          <p:nvPr>
            <p:ph idx="11" type="ftr"/>
          </p:nvPr>
        </p:nvSpPr>
        <p:spPr>
          <a:xfrm>
            <a:off x="1600200" y="6248206"/>
            <a:ext cx="4572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77"/>
          <p:cNvSpPr/>
          <p:nvPr>
            <p:ph idx="2" type="pic"/>
          </p:nvPr>
        </p:nvSpPr>
        <p:spPr>
          <a:xfrm>
            <a:off x="1560576" y="0"/>
            <a:ext cx="7583424" cy="4568952"/>
          </a:xfrm>
          <a:prstGeom prst="rect">
            <a:avLst/>
          </a:prstGeom>
          <a:solidFill>
            <a:srgbClr val="DCE5EE"/>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400"/>
              <a:buFont typeface="Twentieth Century"/>
              <a:buNone/>
              <a:defRPr b="0" i="0" sz="4400" u="none" cap="none" strike="noStrik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8"/>
          <p:cNvSpPr txBox="1"/>
          <p:nvPr>
            <p:ph idx="1" type="body"/>
          </p:nvPr>
        </p:nvSpPr>
        <p:spPr>
          <a:xfrm>
            <a:off x="612648" y="1600200"/>
            <a:ext cx="8153400" cy="4526280"/>
          </a:xfrm>
          <a:prstGeom prst="rect">
            <a:avLst/>
          </a:prstGeom>
          <a:noFill/>
          <a:ln>
            <a:noFill/>
          </a:ln>
        </p:spPr>
        <p:txBody>
          <a:bodyPr anchorCtr="0" anchor="t" bIns="45700" lIns="91425" spcFirstLastPara="1" rIns="91425" wrap="square" tIns="45700">
            <a:norm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dk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indent="-323850" lvl="3" marL="18288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68"/>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68"/>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68"/>
          <p:cNvSpPr/>
          <p:nvPr/>
        </p:nvSpPr>
        <p:spPr>
          <a:xfrm>
            <a:off x="0" y="1234440"/>
            <a:ext cx="9144000" cy="32004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5" name="Google Shape;15;p168"/>
          <p:cNvSpPr/>
          <p:nvPr/>
        </p:nvSpPr>
        <p:spPr>
          <a:xfrm>
            <a:off x="0" y="1280160"/>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6" name="Google Shape;16;p168"/>
          <p:cNvSpPr/>
          <p:nvPr/>
        </p:nvSpPr>
        <p:spPr>
          <a:xfrm>
            <a:off x="590550" y="1280160"/>
            <a:ext cx="855345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 name="Google Shape;17;p168"/>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3.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1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1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26.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1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1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2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20.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2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2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24.png"/><Relationship Id="rId4" Type="http://schemas.openxmlformats.org/officeDocument/2006/relationships/image" Target="../media/image26.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2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3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30.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2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29.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image" Target="../media/image34.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34.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learnlab.org/research/wiki/index.php/Knowledge_compone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pslcdatashop.web.cmu.edu/ExternalTools?toolId=1" TargetMode="External"/><Relationship Id="rId4" Type="http://schemas.openxmlformats.org/officeDocument/2006/relationships/hyperlink" Target="http://www.cs.cmu.edu/~listen/BNT-S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0.jpg"/><Relationship Id="rId4" Type="http://schemas.openxmlformats.org/officeDocument/2006/relationships/image" Target="../media/image17.jpg"/><Relationship Id="rId5" Type="http://schemas.openxmlformats.org/officeDocument/2006/relationships/image" Target="../media/image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1.png"/><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idx="1" type="body"/>
          </p:nvPr>
        </p:nvSpPr>
        <p:spPr>
          <a:xfrm>
            <a:off x="1371600" y="2667000"/>
            <a:ext cx="7123113" cy="17494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rPr lang="en-US" sz="4000">
                <a:solidFill>
                  <a:schemeClr val="accent1"/>
                </a:solidFill>
              </a:rPr>
              <a:t>Knowledge Tracing</a:t>
            </a:r>
            <a:endParaRPr/>
          </a:p>
        </p:txBody>
      </p:sp>
      <p:sp>
        <p:nvSpPr>
          <p:cNvPr id="105" name="Google Shape;105;p1"/>
          <p:cNvSpPr txBox="1"/>
          <p:nvPr>
            <p:ph type="title"/>
          </p:nvPr>
        </p:nvSpPr>
        <p:spPr>
          <a:xfrm>
            <a:off x="1371600" y="1600200"/>
            <a:ext cx="7620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4400"/>
              <a:buFont typeface="Twentieth Century"/>
              <a:buNone/>
            </a:pPr>
            <a:r>
              <a:rPr lang="en-US"/>
              <a:t>Week 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Bayesian Knowledge Tracing (BKT)</a:t>
            </a:r>
            <a:endParaRPr/>
          </a:p>
        </p:txBody>
      </p:sp>
      <p:sp>
        <p:nvSpPr>
          <p:cNvPr id="159" name="Google Shape;159;p1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 classic approach for measuring tightly defined skill in online learning</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First proposed by Richard Atkinson</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Most thoroughly articulated and studied by Albert Corbett and John Anderson</a:t>
            </a:r>
            <a:endParaRPr/>
          </a:p>
        </p:txBody>
      </p:sp>
      <p:pic>
        <p:nvPicPr>
          <p:cNvPr descr="RCARobes.jpg" id="160" name="Google Shape;160;p10"/>
          <p:cNvPicPr preferRelativeResize="0"/>
          <p:nvPr/>
        </p:nvPicPr>
        <p:blipFill rotWithShape="1">
          <a:blip r:embed="rId3">
            <a:alphaModFix/>
          </a:blip>
          <a:srcRect b="0" l="0" r="0" t="0"/>
          <a:stretch/>
        </p:blipFill>
        <p:spPr>
          <a:xfrm>
            <a:off x="7227392" y="2548890"/>
            <a:ext cx="1257299" cy="1760220"/>
          </a:xfrm>
          <a:prstGeom prst="rect">
            <a:avLst/>
          </a:prstGeom>
          <a:noFill/>
          <a:ln>
            <a:noFill/>
          </a:ln>
        </p:spPr>
      </p:pic>
      <p:pic>
        <p:nvPicPr>
          <p:cNvPr descr="http://www.psy.cmu.edu/people/corbett.jpg" id="161" name="Google Shape;161;p10"/>
          <p:cNvPicPr preferRelativeResize="0"/>
          <p:nvPr/>
        </p:nvPicPr>
        <p:blipFill rotWithShape="1">
          <a:blip r:embed="rId4">
            <a:alphaModFix/>
          </a:blip>
          <a:srcRect b="0" l="0" r="0" t="0"/>
          <a:stretch/>
        </p:blipFill>
        <p:spPr>
          <a:xfrm>
            <a:off x="6751141" y="5347114"/>
            <a:ext cx="1238250" cy="1238250"/>
          </a:xfrm>
          <a:prstGeom prst="rect">
            <a:avLst/>
          </a:prstGeom>
          <a:noFill/>
          <a:ln>
            <a:noFill/>
          </a:ln>
        </p:spPr>
      </p:pic>
      <p:pic>
        <p:nvPicPr>
          <p:cNvPr descr="http://www.psy.cmu.edu/people/anderson.jpg" id="162" name="Google Shape;162;p10"/>
          <p:cNvPicPr preferRelativeResize="0"/>
          <p:nvPr/>
        </p:nvPicPr>
        <p:blipFill rotWithShape="1">
          <a:blip r:embed="rId5">
            <a:alphaModFix/>
          </a:blip>
          <a:srcRect b="0" l="0" r="0" t="0"/>
          <a:stretch/>
        </p:blipFill>
        <p:spPr>
          <a:xfrm>
            <a:off x="7989391" y="5347114"/>
            <a:ext cx="990599" cy="1238250"/>
          </a:xfrm>
          <a:prstGeom prst="rect">
            <a:avLst/>
          </a:prstGeom>
          <a:noFill/>
          <a:ln>
            <a:noFill/>
          </a:ln>
        </p:spPr>
      </p:pic>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00"/>
          <p:cNvSpPr txBox="1"/>
          <p:nvPr>
            <p:ph type="title"/>
          </p:nvPr>
        </p:nvSpPr>
        <p:spPr>
          <a:xfrm>
            <a:off x="612647" y="124096"/>
            <a:ext cx="8153399" cy="9905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Twentieth Century"/>
              <a:buNone/>
            </a:pPr>
            <a:r>
              <a:rPr lang="en-US" sz="4400"/>
              <a:t>R-PFA </a:t>
            </a:r>
            <a:br>
              <a:rPr lang="en-US" sz="4400"/>
            </a:br>
            <a:r>
              <a:rPr lang="en-US" sz="4400"/>
              <a:t>(Galyardt &amp; Goldin, 2014)</a:t>
            </a:r>
            <a:endParaRPr/>
          </a:p>
        </p:txBody>
      </p:sp>
      <p:sp>
        <p:nvSpPr>
          <p:cNvPr id="844" name="Google Shape;844;p100"/>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Autofit/>
          </a:bodyPr>
          <a:lstStyle/>
          <a:p>
            <a:pPr indent="-320040" lvl="0" marL="320040" rtl="0" algn="l">
              <a:spcBef>
                <a:spcPts val="0"/>
              </a:spcBef>
              <a:spcAft>
                <a:spcPts val="0"/>
              </a:spcAft>
              <a:buSzPts val="1080"/>
              <a:buChar char="◻"/>
            </a:pPr>
            <a:r>
              <a:rPr lang="en-US" sz="1800"/>
              <a:t>Weights actions further back </a:t>
            </a:r>
            <a:r>
              <a:rPr i="1" lang="en-US" sz="1800"/>
              <a:t>in order </a:t>
            </a:r>
            <a:r>
              <a:rPr lang="en-US" sz="1800"/>
              <a:t>less strongly</a:t>
            </a:r>
            <a:endParaRPr/>
          </a:p>
          <a:p>
            <a:pPr indent="-251460" lvl="0" marL="320040" rtl="0" algn="l">
              <a:spcBef>
                <a:spcPts val="700"/>
              </a:spcBef>
              <a:spcAft>
                <a:spcPts val="0"/>
              </a:spcAft>
              <a:buSzPts val="1080"/>
              <a:buNone/>
            </a:pPr>
            <a:r>
              <a:t/>
            </a:r>
            <a:endParaRPr sz="1800"/>
          </a:p>
          <a:p>
            <a:pPr indent="-320040" lvl="0" marL="320040" rtl="0" algn="l">
              <a:spcBef>
                <a:spcPts val="700"/>
              </a:spcBef>
              <a:spcAft>
                <a:spcPts val="0"/>
              </a:spcAft>
              <a:buSzPts val="1080"/>
              <a:buChar char="◻"/>
            </a:pPr>
            <a:r>
              <a:rPr lang="en-US" sz="1800"/>
              <a:t>Looks at proportion of success-failure, weighting by distance in order from current action</a:t>
            </a:r>
            <a:endParaRPr/>
          </a:p>
          <a:p>
            <a:pPr indent="-320040" lvl="0" marL="320040" rtl="0" algn="l">
              <a:spcBef>
                <a:spcPts val="700"/>
              </a:spcBef>
              <a:spcAft>
                <a:spcPts val="0"/>
              </a:spcAft>
              <a:buSzPts val="1080"/>
              <a:buChar char="◻"/>
            </a:pPr>
            <a:r>
              <a:rPr lang="en-US" sz="1800"/>
              <a:t>Adds an evidence decay parameter b</a:t>
            </a:r>
            <a:endParaRPr/>
          </a:p>
          <a:p>
            <a:pPr indent="-320040" lvl="0" marL="320040" rtl="0" algn="l">
              <a:spcBef>
                <a:spcPts val="700"/>
              </a:spcBef>
              <a:spcAft>
                <a:spcPts val="0"/>
              </a:spcAft>
              <a:buSzPts val="1080"/>
              <a:buChar char="◻"/>
            </a:pPr>
            <a:r>
              <a:rPr lang="en-US" sz="1800"/>
              <a:t>Adds “ghost practices” before current practice to make math work</a:t>
            </a:r>
            <a:endParaRPr/>
          </a:p>
          <a:p>
            <a:pPr indent="-251460" lvl="0" marL="320040" rtl="0" algn="l">
              <a:spcBef>
                <a:spcPts val="700"/>
              </a:spcBef>
              <a:spcAft>
                <a:spcPts val="0"/>
              </a:spcAft>
              <a:buSzPts val="1080"/>
              <a:buNone/>
            </a:pPr>
            <a:r>
              <a:t/>
            </a:r>
            <a:endParaRPr sz="1800">
              <a:latin typeface="Noto Sans Symbols"/>
              <a:ea typeface="Noto Sans Symbols"/>
              <a:cs typeface="Noto Sans Symbols"/>
              <a:sym typeface="Noto Sans Symbols"/>
            </a:endParaRPr>
          </a:p>
          <a:p>
            <a:pPr indent="-320040" lvl="0" marL="320040" rtl="0" algn="l">
              <a:spcBef>
                <a:spcPts val="700"/>
              </a:spcBef>
              <a:spcAft>
                <a:spcPts val="0"/>
              </a:spcAft>
              <a:buSzPts val="1080"/>
              <a:buChar char="◻"/>
            </a:pPr>
            <a:r>
              <a:rPr lang="en-US" sz="1800"/>
              <a:t>Substitutes</a:t>
            </a:r>
            <a:endParaRPr/>
          </a:p>
          <a:p>
            <a:pPr indent="-251460" lvl="0" marL="320040" rtl="0" algn="l">
              <a:spcBef>
                <a:spcPts val="700"/>
              </a:spcBef>
              <a:spcAft>
                <a:spcPts val="0"/>
              </a:spcAft>
              <a:buSzPts val="1080"/>
              <a:buNone/>
            </a:pPr>
            <a:r>
              <a:t/>
            </a:r>
            <a:endParaRPr sz="1800"/>
          </a:p>
          <a:p>
            <a:pPr indent="-251460" lvl="0" marL="320040" rtl="0" algn="l">
              <a:spcBef>
                <a:spcPts val="700"/>
              </a:spcBef>
              <a:spcAft>
                <a:spcPts val="0"/>
              </a:spcAft>
              <a:buSzPts val="1080"/>
              <a:buNone/>
            </a:pPr>
            <a:r>
              <a:t/>
            </a:r>
            <a:endParaRPr sz="1800"/>
          </a:p>
          <a:p>
            <a:pPr indent="-251460" lvl="0" marL="320040" rtl="0" algn="l">
              <a:spcBef>
                <a:spcPts val="700"/>
              </a:spcBef>
              <a:spcAft>
                <a:spcPts val="0"/>
              </a:spcAft>
              <a:buSzPts val="1080"/>
              <a:buNone/>
            </a:pPr>
            <a:r>
              <a:t/>
            </a:r>
            <a:endParaRPr sz="1800"/>
          </a:p>
          <a:p>
            <a:pPr indent="-320040" lvl="0" marL="320040" rtl="0" algn="l">
              <a:spcBef>
                <a:spcPts val="700"/>
              </a:spcBef>
              <a:spcAft>
                <a:spcPts val="0"/>
              </a:spcAft>
              <a:buSzPts val="1080"/>
              <a:buChar char="◻"/>
            </a:pPr>
            <a:r>
              <a:rPr lang="en-US" sz="1800"/>
              <a:t>For the previous summation</a:t>
            </a:r>
            <a:endParaRPr/>
          </a:p>
          <a:p>
            <a:pPr indent="-251460" lvl="0" marL="320040" rtl="0" algn="l">
              <a:spcBef>
                <a:spcPts val="700"/>
              </a:spcBef>
              <a:spcAft>
                <a:spcPts val="0"/>
              </a:spcAft>
              <a:buSzPts val="1080"/>
              <a:buNone/>
            </a:pPr>
            <a:r>
              <a:t/>
            </a:r>
            <a:endParaRPr sz="1800"/>
          </a:p>
          <a:p>
            <a:pPr indent="-320040" lvl="0" marL="320040" rtl="0" algn="l">
              <a:spcBef>
                <a:spcPts val="700"/>
              </a:spcBef>
              <a:spcAft>
                <a:spcPts val="0"/>
              </a:spcAft>
              <a:buSzPts val="1080"/>
              <a:buChar char="◻"/>
            </a:pPr>
            <a:r>
              <a:rPr lang="en-US" sz="1800"/>
              <a:t>A little higher AUC (0.003-0.027) (Pavlik et al., 2021)</a:t>
            </a:r>
            <a:endParaRPr/>
          </a:p>
        </p:txBody>
      </p:sp>
      <p:pic>
        <p:nvPicPr>
          <p:cNvPr id="845" name="Google Shape;845;p100"/>
          <p:cNvPicPr preferRelativeResize="0"/>
          <p:nvPr/>
        </p:nvPicPr>
        <p:blipFill rotWithShape="1">
          <a:blip r:embed="rId3">
            <a:alphaModFix/>
          </a:blip>
          <a:srcRect b="0" l="0" r="0" t="0"/>
          <a:stretch/>
        </p:blipFill>
        <p:spPr>
          <a:xfrm>
            <a:off x="2874833" y="4229100"/>
            <a:ext cx="3629025" cy="11334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01"/>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sz="4400"/>
              <a:t>LKT (Pavlik et al., 2021)</a:t>
            </a:r>
            <a:endParaRPr/>
          </a:p>
        </p:txBody>
      </p:sp>
      <p:sp>
        <p:nvSpPr>
          <p:cNvPr id="851" name="Google Shape;851;p101"/>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sz="2900"/>
              <a:t>Creates a general framework for variants of PFA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02"/>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t/>
            </a:r>
            <a:endParaRPr/>
          </a:p>
        </p:txBody>
      </p:sp>
      <p:sp>
        <p:nvSpPr>
          <p:cNvPr id="857" name="Google Shape;857;p102"/>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209550" lvl="0" marL="320040" rtl="0" algn="l">
              <a:spcBef>
                <a:spcPts val="0"/>
              </a:spcBef>
              <a:spcAft>
                <a:spcPts val="0"/>
              </a:spcAft>
              <a:buSzPts val="1740"/>
              <a:buNone/>
            </a:pPr>
            <a:r>
              <a:t/>
            </a:r>
            <a:endParaRPr/>
          </a:p>
        </p:txBody>
      </p:sp>
      <p:pic>
        <p:nvPicPr>
          <p:cNvPr id="858" name="Google Shape;858;p102"/>
          <p:cNvPicPr preferRelativeResize="0"/>
          <p:nvPr/>
        </p:nvPicPr>
        <p:blipFill rotWithShape="1">
          <a:blip r:embed="rId3">
            <a:alphaModFix/>
          </a:blip>
          <a:srcRect b="0" l="0" r="0" t="0"/>
          <a:stretch/>
        </p:blipFill>
        <p:spPr>
          <a:xfrm>
            <a:off x="2382685" y="0"/>
            <a:ext cx="437863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03"/>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sz="4400"/>
              <a:t>LKT (Pavlik et al., 2021)</a:t>
            </a:r>
            <a:endParaRPr/>
          </a:p>
        </p:txBody>
      </p:sp>
      <p:sp>
        <p:nvSpPr>
          <p:cNvPr id="864" name="Google Shape;864;p103"/>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sz="2900"/>
              <a:t> New/ongoing work on variants to PFA typically frames itself in terms of LKT components (and proposes additional components)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0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Item Response Theory</a:t>
            </a:r>
            <a:endParaRPr/>
          </a:p>
        </p:txBody>
      </p:sp>
      <p:sp>
        <p:nvSpPr>
          <p:cNvPr id="870" name="Google Shape;870;p10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 classic approach for assessment, used for decades in tests and some online learning environments</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In its classical form, has some key limitations that make it less useful for assessment in online learning</a:t>
            </a:r>
            <a:endParaRPr/>
          </a:p>
          <a:p>
            <a:pPr indent="-457200" lvl="1" marL="777240" rtl="0" algn="l">
              <a:spcBef>
                <a:spcPts val="700"/>
              </a:spcBef>
              <a:spcAft>
                <a:spcPts val="0"/>
              </a:spcAft>
              <a:buClr>
                <a:schemeClr val="accent2"/>
              </a:buClr>
              <a:buSzPts val="1740"/>
              <a:buFont typeface="Noto Sans Symbols"/>
              <a:buChar char="▪"/>
            </a:pPr>
            <a:r>
              <a:rPr lang="en-US" sz="2900">
                <a:solidFill>
                  <a:schemeClr val="dk1"/>
                </a:solidFill>
              </a:rPr>
              <a:t>But variants such as ELO and T-IRT address some of those limitations</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0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Key goal of IRT</a:t>
            </a:r>
            <a:endParaRPr/>
          </a:p>
        </p:txBody>
      </p:sp>
      <p:sp>
        <p:nvSpPr>
          <p:cNvPr id="876" name="Google Shape;876;p10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Measuring how much of some latent trait a person has</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How intelligent is Bob?</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How much does Bob know about snorkeling?</a:t>
            </a:r>
            <a:endParaRPr/>
          </a:p>
          <a:p>
            <a:pPr indent="-457200" lvl="1" marL="812800" marR="0" rtl="0" algn="l">
              <a:spcBef>
                <a:spcPts val="550"/>
              </a:spcBef>
              <a:spcAft>
                <a:spcPts val="0"/>
              </a:spcAft>
              <a:buClr>
                <a:schemeClr val="accent2"/>
              </a:buClr>
              <a:buSzPts val="1820"/>
              <a:buFont typeface="Noto Sans Symbols"/>
              <a:buChar char="▪"/>
            </a:pPr>
            <a:r>
              <a:rPr b="0" i="0" lang="en-US" sz="2600" u="none" cap="none" strike="noStrike">
                <a:solidFill>
                  <a:schemeClr val="dk1"/>
                </a:solidFill>
                <a:latin typeface="Arial"/>
                <a:ea typeface="Arial"/>
                <a:cs typeface="Arial"/>
                <a:sym typeface="Arial"/>
              </a:rPr>
              <a:t>SnorkelTutor</a:t>
            </a:r>
            <a:endParaRPr b="0" i="0" sz="26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0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Typical use of IRT</a:t>
            </a:r>
            <a:endParaRPr/>
          </a:p>
        </p:txBody>
      </p:sp>
      <p:sp>
        <p:nvSpPr>
          <p:cNvPr id="882" name="Google Shape;882;p10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Assess a student’s current knowledge of topic X</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Based on a sequence of items that are </a:t>
            </a:r>
            <a:r>
              <a:rPr b="0" i="1" lang="en-US" sz="2900" u="none" cap="none" strike="noStrike">
                <a:solidFill>
                  <a:schemeClr val="dk1"/>
                </a:solidFill>
                <a:latin typeface="Arial"/>
                <a:ea typeface="Arial"/>
                <a:cs typeface="Arial"/>
                <a:sym typeface="Arial"/>
              </a:rPr>
              <a:t>dichotomously scored</a:t>
            </a:r>
            <a:endParaRPr/>
          </a:p>
          <a:p>
            <a:pPr indent="-457200" lvl="1" marL="812800" marR="0" rtl="0" algn="l">
              <a:spcBef>
                <a:spcPts val="550"/>
              </a:spcBef>
              <a:spcAft>
                <a:spcPts val="0"/>
              </a:spcAft>
              <a:buClr>
                <a:schemeClr val="accent2"/>
              </a:buClr>
              <a:buSzPts val="1820"/>
              <a:buFont typeface="Noto Sans Symbols"/>
              <a:buChar char="▪"/>
            </a:pPr>
            <a:r>
              <a:rPr b="0" i="0" lang="en-US" sz="2600" u="none" cap="none" strike="noStrike">
                <a:solidFill>
                  <a:schemeClr val="dk1"/>
                </a:solidFill>
                <a:latin typeface="Arial"/>
                <a:ea typeface="Arial"/>
                <a:cs typeface="Arial"/>
                <a:sym typeface="Arial"/>
              </a:rPr>
              <a:t>E.g. the student can get a score of 0 or 1 on each item</a:t>
            </a:r>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0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Key assumptions</a:t>
            </a:r>
            <a:endParaRPr/>
          </a:p>
        </p:txBody>
      </p:sp>
      <p:sp>
        <p:nvSpPr>
          <p:cNvPr id="888" name="Google Shape;888;p10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There is only one latent trait or skill being measured per set of items</a:t>
            </a:r>
            <a:endParaRPr/>
          </a:p>
          <a:p>
            <a:pPr indent="-320040" lvl="1" marL="640080" rtl="0" algn="l">
              <a:spcBef>
                <a:spcPts val="0"/>
              </a:spcBef>
              <a:spcAft>
                <a:spcPts val="0"/>
              </a:spcAft>
              <a:buClr>
                <a:schemeClr val="accent2"/>
              </a:buClr>
              <a:buSzPts val="1740"/>
              <a:buFont typeface="Noto Sans Symbols"/>
              <a:buChar char="◻"/>
            </a:pPr>
            <a:r>
              <a:rPr lang="en-US" sz="2900">
                <a:solidFill>
                  <a:schemeClr val="dk1"/>
                </a:solidFill>
              </a:rPr>
              <a:t>This assumption is relaxed in the extension Cognitive Diagnosis Models (CDM)</a:t>
            </a:r>
            <a:br>
              <a:rPr lang="en-US" sz="2900">
                <a:solidFill>
                  <a:schemeClr val="dk1"/>
                </a:solidFill>
              </a:rPr>
            </a:br>
            <a:r>
              <a:rPr lang="en-US" sz="2900">
                <a:solidFill>
                  <a:schemeClr val="dk1"/>
                </a:solidFill>
              </a:rPr>
              <a:t>(Henson, Templin, &amp; Willse, 2009)</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No learning is occurring in between items</a:t>
            </a:r>
            <a:endParaRPr/>
          </a:p>
          <a:p>
            <a:pPr indent="-457200" lvl="1" marL="812800" marR="0" rtl="0" algn="l">
              <a:spcBef>
                <a:spcPts val="550"/>
              </a:spcBef>
              <a:spcAft>
                <a:spcPts val="0"/>
              </a:spcAft>
              <a:buClr>
                <a:schemeClr val="accent2"/>
              </a:buClr>
              <a:buSzPts val="1820"/>
              <a:buFont typeface="Noto Sans Symbols"/>
              <a:buChar char="▪"/>
            </a:pPr>
            <a:r>
              <a:rPr b="0" i="0" lang="en-US" sz="2600" u="none" cap="none" strike="noStrike">
                <a:solidFill>
                  <a:schemeClr val="dk1"/>
                </a:solidFill>
                <a:latin typeface="Arial"/>
                <a:ea typeface="Arial"/>
                <a:cs typeface="Arial"/>
                <a:sym typeface="Arial"/>
              </a:rPr>
              <a:t>E.g. a testing situation with no help or feedback</a:t>
            </a:r>
            <a:endParaRPr/>
          </a:p>
        </p:txBody>
      </p:sp>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0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Key assumptions</a:t>
            </a:r>
            <a:endParaRPr/>
          </a:p>
        </p:txBody>
      </p:sp>
      <p:sp>
        <p:nvSpPr>
          <p:cNvPr id="894" name="Google Shape;894;p10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Each learner has ability </a:t>
            </a:r>
            <a:r>
              <a:rPr b="0" i="0" lang="en-US" sz="2900" u="none" cap="none" strike="noStrike">
                <a:solidFill>
                  <a:schemeClr val="dk1"/>
                </a:solidFill>
                <a:latin typeface="Noto Sans Symbols"/>
                <a:ea typeface="Noto Sans Symbols"/>
                <a:cs typeface="Noto Sans Symbols"/>
                <a:sym typeface="Noto Sans Symbols"/>
              </a:rPr>
              <a:t>θ</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Noto Sans Symbols"/>
              <a:ea typeface="Noto Sans Symbols"/>
              <a:cs typeface="Noto Sans Symbols"/>
              <a:sym typeface="Noto Sans Symbols"/>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Each item has difficulty b and discriminability a</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From these parameters, we can compute the probability P(</a:t>
            </a:r>
            <a:r>
              <a:rPr b="0" i="0" lang="en-US" sz="2900" u="none" cap="none" strike="noStrike">
                <a:solidFill>
                  <a:schemeClr val="dk1"/>
                </a:solidFill>
                <a:latin typeface="Noto Sans Symbols"/>
                <a:ea typeface="Noto Sans Symbols"/>
                <a:cs typeface="Noto Sans Symbols"/>
                <a:sym typeface="Noto Sans Symbols"/>
              </a:rPr>
              <a:t>θ</a:t>
            </a:r>
            <a:r>
              <a:rPr b="0" i="0" lang="en-US" sz="2900" u="none" cap="none" strike="noStrike">
                <a:solidFill>
                  <a:schemeClr val="dk1"/>
                </a:solidFill>
                <a:latin typeface="Arial"/>
                <a:ea typeface="Arial"/>
                <a:cs typeface="Arial"/>
                <a:sym typeface="Arial"/>
              </a:rPr>
              <a:t>) that the learner will get the item correct</a:t>
            </a:r>
            <a:endParaRPr/>
          </a:p>
        </p:txBody>
      </p:sp>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0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Note</a:t>
            </a:r>
            <a:endParaRPr/>
          </a:p>
        </p:txBody>
      </p:sp>
      <p:sp>
        <p:nvSpPr>
          <p:cNvPr id="900" name="Google Shape;900;p10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 assumption that all items tap the same latent construct, but have different difficulties</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Is a very different assumption than is seen in PFA or BKT</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Bayesian Knowledge Tracing (BKT)</a:t>
            </a:r>
            <a:endParaRPr/>
          </a:p>
        </p:txBody>
      </p:sp>
      <p:sp>
        <p:nvSpPr>
          <p:cNvPr id="168" name="Google Shape;168;p1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Been around a long time</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Still (as of this recording, Fall 2023) the most widely-used knowledge tracing algorithm used at scale</a:t>
            </a:r>
            <a:endParaRPr/>
          </a:p>
          <a:p>
            <a:pPr indent="-320040" lvl="1" marL="640080" rtl="0" algn="l">
              <a:spcBef>
                <a:spcPts val="0"/>
              </a:spcBef>
              <a:spcAft>
                <a:spcPts val="0"/>
              </a:spcAft>
              <a:buClr>
                <a:schemeClr val="accent2"/>
              </a:buClr>
              <a:buSzPts val="1740"/>
              <a:buFont typeface="Noto Sans Symbols"/>
              <a:buChar char="◻"/>
            </a:pPr>
            <a:r>
              <a:rPr lang="en-US" sz="2900">
                <a:solidFill>
                  <a:schemeClr val="dk1"/>
                </a:solidFill>
              </a:rPr>
              <a:t>Interpretable</a:t>
            </a:r>
            <a:endParaRPr/>
          </a:p>
          <a:p>
            <a:pPr indent="-320040" lvl="1" marL="64008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Predictable</a:t>
            </a:r>
            <a:endParaRPr/>
          </a:p>
          <a:p>
            <a:pPr indent="-320040" lvl="1" marL="640080" rtl="0" algn="l">
              <a:spcBef>
                <a:spcPts val="0"/>
              </a:spcBef>
              <a:spcAft>
                <a:spcPts val="0"/>
              </a:spcAft>
              <a:buClr>
                <a:schemeClr val="accent2"/>
              </a:buClr>
              <a:buSzPts val="1740"/>
              <a:buFont typeface="Noto Sans Symbols"/>
              <a:buChar char="◻"/>
            </a:pPr>
            <a:r>
              <a:rPr lang="en-US" sz="2900">
                <a:solidFill>
                  <a:schemeClr val="dk1"/>
                </a:solidFill>
              </a:rPr>
              <a:t>Decent performance</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The Rasch (1PL) model</a:t>
            </a:r>
            <a:endParaRPr/>
          </a:p>
        </p:txBody>
      </p:sp>
      <p:sp>
        <p:nvSpPr>
          <p:cNvPr id="906" name="Google Shape;906;p11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Simplest IRT model, very popular</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Mathematically the same model (with a different coefficient), but some different practices surrounding the math (that are out of scope for this course)</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There is an entire special interest group of AERA devoted solely to the Rasch model and modeling related to Rasch (Rasch Measurement) </a:t>
            </a:r>
            <a:endParaRPr/>
          </a:p>
          <a:p>
            <a:pPr indent="-209551" lvl="0" marL="320040" marR="0" rtl="0" algn="l">
              <a:spcBef>
                <a:spcPts val="70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The Rasch (1PL) model</a:t>
            </a:r>
            <a:endParaRPr/>
          </a:p>
        </p:txBody>
      </p:sp>
      <p:sp>
        <p:nvSpPr>
          <p:cNvPr id="912" name="Google Shape;912;p11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No discriminability parameter</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Parameters for student ability and item difficulty</a:t>
            </a:r>
            <a:endParaRPr/>
          </a:p>
        </p:txBody>
      </p:sp>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1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The Rasch (1PL) model</a:t>
            </a:r>
            <a:endParaRPr/>
          </a:p>
        </p:txBody>
      </p:sp>
      <p:sp>
        <p:nvSpPr>
          <p:cNvPr id="918" name="Google Shape;918;p11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Each learner has ability </a:t>
            </a:r>
            <a:r>
              <a:rPr b="0" i="0" lang="en-US" sz="2900" u="none" cap="none" strike="noStrike">
                <a:solidFill>
                  <a:schemeClr val="dk1"/>
                </a:solidFill>
                <a:latin typeface="Noto Sans Symbols"/>
                <a:ea typeface="Noto Sans Symbols"/>
                <a:cs typeface="Noto Sans Symbols"/>
                <a:sym typeface="Noto Sans Symbols"/>
              </a:rPr>
              <a:t>θ</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Noto Sans Symbols"/>
              <a:ea typeface="Noto Sans Symbols"/>
              <a:cs typeface="Noto Sans Symbols"/>
              <a:sym typeface="Noto Sans Symbols"/>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Each item has difficulty b</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pic>
        <p:nvPicPr>
          <p:cNvPr id="919" name="Google Shape;919;p112"/>
          <p:cNvPicPr preferRelativeResize="0"/>
          <p:nvPr/>
        </p:nvPicPr>
        <p:blipFill rotWithShape="1">
          <a:blip r:embed="rId3">
            <a:alphaModFix/>
          </a:blip>
          <a:srcRect b="0" l="0" r="0" t="0"/>
          <a:stretch/>
        </p:blipFill>
        <p:spPr>
          <a:xfrm>
            <a:off x="2046890" y="3844476"/>
            <a:ext cx="5210174" cy="1985637"/>
          </a:xfrm>
          <a:prstGeom prst="rect">
            <a:avLst/>
          </a:prstGeom>
          <a:noFill/>
          <a:ln>
            <a:noFill/>
          </a:ln>
        </p:spPr>
      </p:pic>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Item Characteristic Curve</a:t>
            </a:r>
            <a:endParaRPr/>
          </a:p>
        </p:txBody>
      </p:sp>
      <p:sp>
        <p:nvSpPr>
          <p:cNvPr id="925" name="Google Shape;925;p11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 visualization that shows the relationship between student skill and performance</a:t>
            </a:r>
            <a:endParaRPr/>
          </a:p>
        </p:txBody>
      </p:sp>
      <p:pic>
        <p:nvPicPr>
          <p:cNvPr id="926" name="Google Shape;926;p113"/>
          <p:cNvPicPr preferRelativeResize="0"/>
          <p:nvPr/>
        </p:nvPicPr>
        <p:blipFill rotWithShape="1">
          <a:blip r:embed="rId3">
            <a:alphaModFix/>
          </a:blip>
          <a:srcRect b="0" l="0" r="0" t="0"/>
          <a:stretch/>
        </p:blipFill>
        <p:spPr>
          <a:xfrm>
            <a:off x="1182687" y="2895600"/>
            <a:ext cx="6778625" cy="4090988"/>
          </a:xfrm>
          <a:prstGeom prst="rect">
            <a:avLst/>
          </a:prstGeom>
          <a:noFill/>
          <a:ln>
            <a:noFill/>
          </a:ln>
        </p:spPr>
      </p:pic>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1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As student skill goes up, correctness goes up</a:t>
            </a:r>
            <a:endParaRPr/>
          </a:p>
        </p:txBody>
      </p:sp>
      <p:sp>
        <p:nvSpPr>
          <p:cNvPr id="932" name="Google Shape;932;p11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This graph represents b=0</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When </a:t>
            </a:r>
            <a:r>
              <a:rPr b="0" i="0" lang="en-US" sz="2900" u="none" cap="none" strike="noStrike">
                <a:solidFill>
                  <a:schemeClr val="dk1"/>
                </a:solidFill>
                <a:latin typeface="Noto Sans Symbols"/>
                <a:ea typeface="Noto Sans Symbols"/>
                <a:cs typeface="Noto Sans Symbols"/>
                <a:sym typeface="Noto Sans Symbols"/>
              </a:rPr>
              <a:t>θ</a:t>
            </a:r>
            <a:r>
              <a:rPr b="0" i="0" lang="en-US" sz="2900" u="none" cap="none" strike="noStrike">
                <a:solidFill>
                  <a:schemeClr val="dk1"/>
                </a:solidFill>
                <a:latin typeface="Arial"/>
                <a:ea typeface="Arial"/>
                <a:cs typeface="Arial"/>
                <a:sym typeface="Arial"/>
              </a:rPr>
              <a:t>=b (knowledge=difficulty), </a:t>
            </a:r>
            <a:br>
              <a:rPr b="0" i="0" lang="en-US" sz="2900" u="none" cap="none" strike="noStrike">
                <a:solidFill>
                  <a:schemeClr val="dk1"/>
                </a:solidFill>
                <a:latin typeface="Arial"/>
                <a:ea typeface="Arial"/>
                <a:cs typeface="Arial"/>
                <a:sym typeface="Arial"/>
              </a:rPr>
            </a:br>
            <a:r>
              <a:rPr b="0" i="0" lang="en-US" sz="2900" u="none" cap="none" strike="noStrike">
                <a:solidFill>
                  <a:schemeClr val="dk1"/>
                </a:solidFill>
                <a:latin typeface="Arial"/>
                <a:ea typeface="Arial"/>
                <a:cs typeface="Arial"/>
                <a:sym typeface="Arial"/>
              </a:rPr>
              <a:t>performance = 50%</a:t>
            </a:r>
            <a:endParaRPr/>
          </a:p>
        </p:txBody>
      </p:sp>
      <p:pic>
        <p:nvPicPr>
          <p:cNvPr id="933" name="Google Shape;933;p114"/>
          <p:cNvPicPr preferRelativeResize="0"/>
          <p:nvPr/>
        </p:nvPicPr>
        <p:blipFill rotWithShape="1">
          <a:blip r:embed="rId3">
            <a:alphaModFix/>
          </a:blip>
          <a:srcRect b="0" l="0" r="0" t="0"/>
          <a:stretch/>
        </p:blipFill>
        <p:spPr>
          <a:xfrm>
            <a:off x="1182687" y="2895600"/>
            <a:ext cx="6778625" cy="4090988"/>
          </a:xfrm>
          <a:prstGeom prst="rect">
            <a:avLst/>
          </a:prstGeom>
          <a:noFill/>
          <a:ln>
            <a:noFill/>
          </a:ln>
        </p:spPr>
      </p:pic>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1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As student skill goes up, correctness goes up</a:t>
            </a:r>
            <a:endParaRPr/>
          </a:p>
        </p:txBody>
      </p:sp>
      <p:pic>
        <p:nvPicPr>
          <p:cNvPr id="939" name="Google Shape;939;p115"/>
          <p:cNvPicPr preferRelativeResize="0"/>
          <p:nvPr/>
        </p:nvPicPr>
        <p:blipFill rotWithShape="1">
          <a:blip r:embed="rId3">
            <a:alphaModFix/>
          </a:blip>
          <a:srcRect b="0" l="0" r="0" t="0"/>
          <a:stretch/>
        </p:blipFill>
        <p:spPr>
          <a:xfrm>
            <a:off x="1182687" y="2919413"/>
            <a:ext cx="6778625" cy="4090987"/>
          </a:xfrm>
          <a:prstGeom prst="rect">
            <a:avLst/>
          </a:prstGeom>
          <a:noFill/>
          <a:ln>
            <a:noFill/>
          </a:ln>
        </p:spPr>
      </p:pic>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1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Changing difficulty parameter</a:t>
            </a:r>
            <a:endParaRPr/>
          </a:p>
        </p:txBody>
      </p:sp>
      <p:sp>
        <p:nvSpPr>
          <p:cNvPr id="945" name="Google Shape;945;p11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Green line: b=-2 (easy item)</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Orange line: b=2 (hard item)</a:t>
            </a:r>
            <a:endParaRPr/>
          </a:p>
        </p:txBody>
      </p:sp>
      <p:pic>
        <p:nvPicPr>
          <p:cNvPr id="946" name="Google Shape;946;p116"/>
          <p:cNvPicPr preferRelativeResize="0"/>
          <p:nvPr/>
        </p:nvPicPr>
        <p:blipFill rotWithShape="1">
          <a:blip r:embed="rId3">
            <a:alphaModFix/>
          </a:blip>
          <a:srcRect b="0" l="0" r="0" t="0"/>
          <a:stretch/>
        </p:blipFill>
        <p:spPr>
          <a:xfrm>
            <a:off x="1295400" y="2590800"/>
            <a:ext cx="6473824" cy="4303713"/>
          </a:xfrm>
          <a:prstGeom prst="rect">
            <a:avLst/>
          </a:prstGeom>
          <a:noFill/>
          <a:ln>
            <a:noFill/>
          </a:ln>
        </p:spPr>
      </p:pic>
      <p:sp>
        <p:nvSpPr>
          <p:cNvPr id="947" name="Google Shape;947;p116"/>
          <p:cNvSpPr/>
          <p:nvPr/>
        </p:nvSpPr>
        <p:spPr>
          <a:xfrm>
            <a:off x="7467600" y="28194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48" name="Google Shape;948;p116"/>
          <p:cNvSpPr/>
          <p:nvPr/>
        </p:nvSpPr>
        <p:spPr>
          <a:xfrm>
            <a:off x="7467600" y="36576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49" name="Google Shape;949;p116"/>
          <p:cNvSpPr/>
          <p:nvPr/>
        </p:nvSpPr>
        <p:spPr>
          <a:xfrm>
            <a:off x="7467600" y="26670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50" name="Google Shape;950;p116"/>
          <p:cNvSpPr/>
          <p:nvPr/>
        </p:nvSpPr>
        <p:spPr>
          <a:xfrm>
            <a:off x="4572000" y="44196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51" name="Google Shape;951;p116"/>
          <p:cNvSpPr/>
          <p:nvPr/>
        </p:nvSpPr>
        <p:spPr>
          <a:xfrm>
            <a:off x="1676400" y="59436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52" name="Google Shape;952;p116"/>
          <p:cNvSpPr/>
          <p:nvPr/>
        </p:nvSpPr>
        <p:spPr>
          <a:xfrm>
            <a:off x="4572000" y="57150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53" name="Google Shape;953;p116"/>
          <p:cNvSpPr/>
          <p:nvPr/>
        </p:nvSpPr>
        <p:spPr>
          <a:xfrm>
            <a:off x="1676400" y="60960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54" name="Google Shape;954;p116"/>
          <p:cNvSpPr/>
          <p:nvPr/>
        </p:nvSpPr>
        <p:spPr>
          <a:xfrm>
            <a:off x="4572000" y="31242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55" name="Google Shape;955;p116"/>
          <p:cNvSpPr/>
          <p:nvPr/>
        </p:nvSpPr>
        <p:spPr>
          <a:xfrm>
            <a:off x="1676400" y="51816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pic>
        <p:nvPicPr>
          <p:cNvPr id="960" name="Google Shape;960;p117"/>
          <p:cNvPicPr preferRelativeResize="0"/>
          <p:nvPr/>
        </p:nvPicPr>
        <p:blipFill rotWithShape="1">
          <a:blip r:embed="rId3">
            <a:alphaModFix/>
          </a:blip>
          <a:srcRect b="0" l="0" r="0" t="0"/>
          <a:stretch/>
        </p:blipFill>
        <p:spPr>
          <a:xfrm>
            <a:off x="1295400" y="2590800"/>
            <a:ext cx="6473824" cy="4303713"/>
          </a:xfrm>
          <a:prstGeom prst="rect">
            <a:avLst/>
          </a:prstGeom>
          <a:noFill/>
          <a:ln>
            <a:noFill/>
          </a:ln>
        </p:spPr>
      </p:pic>
      <p:sp>
        <p:nvSpPr>
          <p:cNvPr id="961" name="Google Shape;961;p11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Note</a:t>
            </a:r>
            <a:endParaRPr/>
          </a:p>
        </p:txBody>
      </p:sp>
      <p:sp>
        <p:nvSpPr>
          <p:cNvPr id="962" name="Google Shape;962;p11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 good student finds the easy and medium items almost equally difficult </a:t>
            </a:r>
            <a:endParaRPr/>
          </a:p>
        </p:txBody>
      </p:sp>
      <p:sp>
        <p:nvSpPr>
          <p:cNvPr id="963" name="Google Shape;963;p117"/>
          <p:cNvSpPr/>
          <p:nvPr/>
        </p:nvSpPr>
        <p:spPr>
          <a:xfrm>
            <a:off x="7467600" y="28194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64" name="Google Shape;964;p117"/>
          <p:cNvSpPr/>
          <p:nvPr/>
        </p:nvSpPr>
        <p:spPr>
          <a:xfrm>
            <a:off x="7467600" y="36576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65" name="Google Shape;965;p117"/>
          <p:cNvSpPr/>
          <p:nvPr/>
        </p:nvSpPr>
        <p:spPr>
          <a:xfrm>
            <a:off x="7467600" y="26670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66" name="Google Shape;966;p117"/>
          <p:cNvSpPr/>
          <p:nvPr/>
        </p:nvSpPr>
        <p:spPr>
          <a:xfrm>
            <a:off x="4572000" y="44196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67" name="Google Shape;967;p117"/>
          <p:cNvSpPr/>
          <p:nvPr/>
        </p:nvSpPr>
        <p:spPr>
          <a:xfrm>
            <a:off x="1676400" y="59436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68" name="Google Shape;968;p117"/>
          <p:cNvSpPr/>
          <p:nvPr/>
        </p:nvSpPr>
        <p:spPr>
          <a:xfrm>
            <a:off x="4572000" y="57150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69" name="Google Shape;969;p117"/>
          <p:cNvSpPr/>
          <p:nvPr/>
        </p:nvSpPr>
        <p:spPr>
          <a:xfrm>
            <a:off x="1676400" y="60960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70" name="Google Shape;970;p117"/>
          <p:cNvSpPr/>
          <p:nvPr/>
        </p:nvSpPr>
        <p:spPr>
          <a:xfrm>
            <a:off x="4572000" y="31242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71" name="Google Shape;971;p117"/>
          <p:cNvSpPr/>
          <p:nvPr/>
        </p:nvSpPr>
        <p:spPr>
          <a:xfrm>
            <a:off x="1676400" y="51816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pic>
        <p:nvPicPr>
          <p:cNvPr id="976" name="Google Shape;976;p118"/>
          <p:cNvPicPr preferRelativeResize="0"/>
          <p:nvPr/>
        </p:nvPicPr>
        <p:blipFill rotWithShape="1">
          <a:blip r:embed="rId3">
            <a:alphaModFix/>
          </a:blip>
          <a:srcRect b="0" l="0" r="0" t="0"/>
          <a:stretch/>
        </p:blipFill>
        <p:spPr>
          <a:xfrm>
            <a:off x="1298575" y="2590800"/>
            <a:ext cx="6473824" cy="4303713"/>
          </a:xfrm>
          <a:prstGeom prst="rect">
            <a:avLst/>
          </a:prstGeom>
          <a:noFill/>
          <a:ln>
            <a:noFill/>
          </a:ln>
        </p:spPr>
      </p:pic>
      <p:sp>
        <p:nvSpPr>
          <p:cNvPr id="977" name="Google Shape;977;p11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Note</a:t>
            </a:r>
            <a:endParaRPr/>
          </a:p>
        </p:txBody>
      </p:sp>
      <p:sp>
        <p:nvSpPr>
          <p:cNvPr id="978" name="Google Shape;978;p11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 weak student finds the medium and hard items almost equally hard</a:t>
            </a:r>
            <a:endParaRPr/>
          </a:p>
        </p:txBody>
      </p:sp>
      <p:sp>
        <p:nvSpPr>
          <p:cNvPr id="979" name="Google Shape;979;p118"/>
          <p:cNvSpPr/>
          <p:nvPr/>
        </p:nvSpPr>
        <p:spPr>
          <a:xfrm>
            <a:off x="7467600" y="28194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80" name="Google Shape;980;p118"/>
          <p:cNvSpPr/>
          <p:nvPr/>
        </p:nvSpPr>
        <p:spPr>
          <a:xfrm>
            <a:off x="7467600" y="36576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81" name="Google Shape;981;p118"/>
          <p:cNvSpPr/>
          <p:nvPr/>
        </p:nvSpPr>
        <p:spPr>
          <a:xfrm>
            <a:off x="7467600" y="2667000"/>
            <a:ext cx="152399" cy="152399"/>
          </a:xfrm>
          <a:prstGeom prst="ellipse">
            <a:avLst/>
          </a:prstGeom>
          <a:solidFill>
            <a:srgbClr val="66FF33"/>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82" name="Google Shape;982;p118"/>
          <p:cNvSpPr/>
          <p:nvPr/>
        </p:nvSpPr>
        <p:spPr>
          <a:xfrm>
            <a:off x="4572000" y="44196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83" name="Google Shape;983;p118"/>
          <p:cNvSpPr/>
          <p:nvPr/>
        </p:nvSpPr>
        <p:spPr>
          <a:xfrm>
            <a:off x="1676400" y="59436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84" name="Google Shape;984;p118"/>
          <p:cNvSpPr/>
          <p:nvPr/>
        </p:nvSpPr>
        <p:spPr>
          <a:xfrm>
            <a:off x="4572000" y="57150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85" name="Google Shape;985;p118"/>
          <p:cNvSpPr/>
          <p:nvPr/>
        </p:nvSpPr>
        <p:spPr>
          <a:xfrm>
            <a:off x="1676400" y="60960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86" name="Google Shape;986;p118"/>
          <p:cNvSpPr/>
          <p:nvPr/>
        </p:nvSpPr>
        <p:spPr>
          <a:xfrm>
            <a:off x="4572000" y="31242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87" name="Google Shape;987;p118"/>
          <p:cNvSpPr/>
          <p:nvPr/>
        </p:nvSpPr>
        <p:spPr>
          <a:xfrm>
            <a:off x="1676400" y="5181600"/>
            <a:ext cx="152399" cy="152399"/>
          </a:xfrm>
          <a:prstGeom prst="ellipse">
            <a:avLst/>
          </a:prstGeom>
          <a:solidFill>
            <a:srgbClr val="FFC000"/>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pic>
        <p:nvPicPr>
          <p:cNvPr id="992" name="Google Shape;992;p119"/>
          <p:cNvPicPr preferRelativeResize="0"/>
          <p:nvPr/>
        </p:nvPicPr>
        <p:blipFill rotWithShape="1">
          <a:blip r:embed="rId3">
            <a:alphaModFix/>
          </a:blip>
          <a:srcRect b="0" l="0" r="0" t="0"/>
          <a:stretch/>
        </p:blipFill>
        <p:spPr>
          <a:xfrm>
            <a:off x="1335087" y="2590800"/>
            <a:ext cx="6473824" cy="4303713"/>
          </a:xfrm>
          <a:prstGeom prst="rect">
            <a:avLst/>
          </a:prstGeom>
          <a:noFill/>
          <a:ln>
            <a:noFill/>
          </a:ln>
        </p:spPr>
      </p:pic>
      <p:sp>
        <p:nvSpPr>
          <p:cNvPr id="993" name="Google Shape;993;p11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Note</a:t>
            </a:r>
            <a:endParaRPr/>
          </a:p>
        </p:txBody>
      </p:sp>
      <p:sp>
        <p:nvSpPr>
          <p:cNvPr id="994" name="Google Shape;994;p11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When b=</a:t>
            </a:r>
            <a:r>
              <a:rPr b="0" i="0" lang="en-US" sz="2900" u="none" cap="none" strike="noStrike">
                <a:solidFill>
                  <a:schemeClr val="dk1"/>
                </a:solidFill>
                <a:latin typeface="Noto Sans Symbols"/>
                <a:ea typeface="Noto Sans Symbols"/>
                <a:cs typeface="Noto Sans Symbols"/>
                <a:sym typeface="Noto Sans Symbols"/>
              </a:rPr>
              <a:t>θ</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Performance is 50%</a:t>
            </a:r>
            <a:endParaRPr/>
          </a:p>
        </p:txBody>
      </p:sp>
      <p:sp>
        <p:nvSpPr>
          <p:cNvPr id="995" name="Google Shape;995;p119"/>
          <p:cNvSpPr/>
          <p:nvPr/>
        </p:nvSpPr>
        <p:spPr>
          <a:xfrm>
            <a:off x="6553200" y="44196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96" name="Google Shape;996;p119"/>
          <p:cNvSpPr/>
          <p:nvPr/>
        </p:nvSpPr>
        <p:spPr>
          <a:xfrm>
            <a:off x="2667000" y="44196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997" name="Google Shape;997;p119"/>
          <p:cNvSpPr/>
          <p:nvPr/>
        </p:nvSpPr>
        <p:spPr>
          <a:xfrm>
            <a:off x="4572000" y="4419600"/>
            <a:ext cx="152399" cy="152399"/>
          </a:xfrm>
          <a:prstGeom prst="ellipse">
            <a:avLst/>
          </a:prstGeom>
          <a:solidFill>
            <a:schemeClr val="accent1"/>
          </a:solidFill>
          <a:ln cap="flat" cmpd="sng" w="19050">
            <a:solidFill>
              <a:srgbClr val="6C85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The key goal of BKT</a:t>
            </a:r>
            <a:endParaRPr/>
          </a:p>
        </p:txBody>
      </p:sp>
      <p:sp>
        <p:nvSpPr>
          <p:cNvPr id="174" name="Google Shape;174;p1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Measuring how well a student knows a specific skill/knowledge component at a specific time</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Based on their past history of performance with that skill/KC</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2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The 2PL model</a:t>
            </a:r>
            <a:endParaRPr/>
          </a:p>
        </p:txBody>
      </p:sp>
      <p:sp>
        <p:nvSpPr>
          <p:cNvPr id="1003" name="Google Shape;1003;p12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Another simple IRT model, very popular</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Discriminability parameter a added</a:t>
            </a:r>
            <a:endParaRPr/>
          </a:p>
        </p:txBody>
      </p:sp>
    </p:spTree>
  </p:cSld>
  <p:clrMapOvr>
    <a:masterClrMapping/>
  </p:clrMapOvr>
  <p:transition spd="med">
    <p:fade/>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21"/>
          <p:cNvSpPr txBox="1"/>
          <p:nvPr>
            <p:ph type="title"/>
          </p:nvPr>
        </p:nvSpPr>
        <p:spPr>
          <a:xfrm>
            <a:off x="537177" y="25146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100"/>
              <a:buFont typeface="Arial"/>
              <a:buNone/>
            </a:pPr>
            <a:r>
              <a:rPr b="0" i="0" lang="en-US" sz="4400" u="none" cap="none" strike="noStrike">
                <a:solidFill>
                  <a:schemeClr val="dk1"/>
                </a:solidFill>
                <a:latin typeface="Arial"/>
                <a:ea typeface="Arial"/>
                <a:cs typeface="Arial"/>
                <a:sym typeface="Arial"/>
              </a:rPr>
              <a:t>Rasch</a:t>
            </a:r>
            <a:endParaRPr/>
          </a:p>
        </p:txBody>
      </p:sp>
      <p:pic>
        <p:nvPicPr>
          <p:cNvPr id="1009" name="Google Shape;1009;p121"/>
          <p:cNvPicPr preferRelativeResize="0"/>
          <p:nvPr/>
        </p:nvPicPr>
        <p:blipFill rotWithShape="1">
          <a:blip r:embed="rId3">
            <a:alphaModFix/>
          </a:blip>
          <a:srcRect b="0" l="0" r="0" t="0"/>
          <a:stretch/>
        </p:blipFill>
        <p:spPr>
          <a:xfrm>
            <a:off x="1328779" y="3733800"/>
            <a:ext cx="6646393" cy="2133599"/>
          </a:xfrm>
          <a:prstGeom prst="rect">
            <a:avLst/>
          </a:prstGeom>
          <a:noFill/>
          <a:ln>
            <a:noFill/>
          </a:ln>
        </p:spPr>
      </p:pic>
      <p:pic>
        <p:nvPicPr>
          <p:cNvPr id="1010" name="Google Shape;1010;p121"/>
          <p:cNvPicPr preferRelativeResize="0"/>
          <p:nvPr/>
        </p:nvPicPr>
        <p:blipFill rotWithShape="1">
          <a:blip r:embed="rId4">
            <a:alphaModFix/>
          </a:blip>
          <a:srcRect b="0" l="0" r="0" t="0"/>
          <a:stretch/>
        </p:blipFill>
        <p:spPr>
          <a:xfrm>
            <a:off x="853049" y="0"/>
            <a:ext cx="7597854" cy="2895600"/>
          </a:xfrm>
          <a:prstGeom prst="rect">
            <a:avLst/>
          </a:prstGeom>
          <a:noFill/>
          <a:ln>
            <a:noFill/>
          </a:ln>
        </p:spPr>
      </p:pic>
      <p:sp>
        <p:nvSpPr>
          <p:cNvPr id="1011" name="Google Shape;1011;p121"/>
          <p:cNvSpPr txBox="1"/>
          <p:nvPr/>
        </p:nvSpPr>
        <p:spPr>
          <a:xfrm>
            <a:off x="609600" y="5867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100"/>
              <a:buFont typeface="Arial"/>
              <a:buNone/>
            </a:pPr>
            <a:r>
              <a:rPr b="0" i="0" lang="en-US" sz="4400" u="none" cap="none" strike="noStrike">
                <a:solidFill>
                  <a:schemeClr val="dk1"/>
                </a:solidFill>
                <a:latin typeface="Arial"/>
                <a:ea typeface="Arial"/>
                <a:cs typeface="Arial"/>
                <a:sym typeface="Arial"/>
              </a:rPr>
              <a:t>2PL</a:t>
            </a:r>
            <a:endParaRPr/>
          </a:p>
        </p:txBody>
      </p:sp>
      <p:cxnSp>
        <p:nvCxnSpPr>
          <p:cNvPr id="1012" name="Google Shape;1012;p121"/>
          <p:cNvCxnSpPr/>
          <p:nvPr/>
        </p:nvCxnSpPr>
        <p:spPr>
          <a:xfrm>
            <a:off x="0" y="3657600"/>
            <a:ext cx="9144000" cy="0"/>
          </a:xfrm>
          <a:prstGeom prst="straightConnector1">
            <a:avLst/>
          </a:prstGeom>
          <a:noFill/>
          <a:ln cap="flat" cmpd="sng" w="28575">
            <a:solidFill>
              <a:schemeClr val="accent1"/>
            </a:solidFill>
            <a:prstDash val="solid"/>
            <a:round/>
            <a:headEnd len="sm" w="sm" type="none"/>
            <a:tailEnd len="sm" w="sm" type="none"/>
          </a:ln>
        </p:spPr>
      </p:cxnSp>
      <p:sp>
        <p:nvSpPr>
          <p:cNvPr id="1013" name="Google Shape;1013;p121"/>
          <p:cNvSpPr/>
          <p:nvPr/>
        </p:nvSpPr>
        <p:spPr>
          <a:xfrm>
            <a:off x="-304800" y="304800"/>
            <a:ext cx="1295400" cy="27431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1014" name="Google Shape;1014;p121"/>
          <p:cNvSpPr/>
          <p:nvPr/>
        </p:nvSpPr>
        <p:spPr>
          <a:xfrm>
            <a:off x="8033092" y="258416"/>
            <a:ext cx="1295400" cy="27431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12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Different values of a</a:t>
            </a:r>
            <a:endParaRPr/>
          </a:p>
        </p:txBody>
      </p:sp>
      <p:sp>
        <p:nvSpPr>
          <p:cNvPr id="1020" name="Google Shape;1020;p12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Green line: a = 2 (higher discriminability)</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Blue line: a = 0.5 (lower discriminability)</a:t>
            </a:r>
            <a:endParaRPr/>
          </a:p>
        </p:txBody>
      </p:sp>
      <p:pic>
        <p:nvPicPr>
          <p:cNvPr id="1021" name="Google Shape;1021;p122"/>
          <p:cNvPicPr preferRelativeResize="0"/>
          <p:nvPr/>
        </p:nvPicPr>
        <p:blipFill rotWithShape="1">
          <a:blip r:embed="rId3">
            <a:alphaModFix/>
          </a:blip>
          <a:srcRect b="0" l="0" r="0" t="0"/>
          <a:stretch/>
        </p:blipFill>
        <p:spPr>
          <a:xfrm>
            <a:off x="1538061" y="3005136"/>
            <a:ext cx="6089650" cy="3852863"/>
          </a:xfrm>
          <a:prstGeom prst="rect">
            <a:avLst/>
          </a:prstGeom>
          <a:noFill/>
          <a:ln>
            <a:noFill/>
          </a:ln>
        </p:spPr>
      </p:pic>
    </p:spTree>
  </p:cSld>
  <p:clrMapOvr>
    <a:masterClrMapping/>
  </p:clrMapOvr>
  <p:transition spd="med">
    <p:fade/>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2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88"/>
              <a:buFont typeface="Arial"/>
              <a:buNone/>
            </a:pPr>
            <a:r>
              <a:rPr b="0" i="0" lang="en-US" sz="3950" u="none" cap="none" strike="noStrike">
                <a:solidFill>
                  <a:schemeClr val="dk2"/>
                </a:solidFill>
                <a:latin typeface="Arial"/>
                <a:ea typeface="Arial"/>
                <a:cs typeface="Arial"/>
                <a:sym typeface="Arial"/>
              </a:rPr>
              <a:t>Extremely high and low discriminability</a:t>
            </a:r>
            <a:endParaRPr/>
          </a:p>
        </p:txBody>
      </p:sp>
      <p:sp>
        <p:nvSpPr>
          <p:cNvPr id="1027" name="Google Shape;1027;p12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a=0</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 approaches infinity</a:t>
            </a:r>
            <a:endParaRPr/>
          </a:p>
        </p:txBody>
      </p:sp>
      <p:pic>
        <p:nvPicPr>
          <p:cNvPr id="1028" name="Google Shape;1028;p123"/>
          <p:cNvPicPr preferRelativeResize="0"/>
          <p:nvPr/>
        </p:nvPicPr>
        <p:blipFill rotWithShape="1">
          <a:blip r:embed="rId3">
            <a:alphaModFix/>
          </a:blip>
          <a:srcRect b="0" l="0" r="0" t="0"/>
          <a:stretch/>
        </p:blipFill>
        <p:spPr>
          <a:xfrm>
            <a:off x="1258887" y="2819400"/>
            <a:ext cx="6626224" cy="4114800"/>
          </a:xfrm>
          <a:prstGeom prst="rect">
            <a:avLst/>
          </a:prstGeom>
          <a:noFill/>
          <a:ln>
            <a:noFill/>
          </a:ln>
        </p:spPr>
      </p:pic>
    </p:spTree>
  </p:cSld>
  <p:clrMapOvr>
    <a:masterClrMapping/>
  </p:clrMapOvr>
  <p:transition spd="med">
    <p:fade/>
  </p:transition>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2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Model degeneracy</a:t>
            </a:r>
            <a:endParaRPr/>
          </a:p>
        </p:txBody>
      </p:sp>
      <p:sp>
        <p:nvSpPr>
          <p:cNvPr id="1034" name="Google Shape;1034;p12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 below 0…</a:t>
            </a:r>
            <a:endParaRPr/>
          </a:p>
        </p:txBody>
      </p:sp>
      <p:pic>
        <p:nvPicPr>
          <p:cNvPr id="1035" name="Google Shape;1035;p124"/>
          <p:cNvPicPr preferRelativeResize="0"/>
          <p:nvPr/>
        </p:nvPicPr>
        <p:blipFill rotWithShape="1">
          <a:blip r:embed="rId3">
            <a:alphaModFix/>
          </a:blip>
          <a:srcRect b="0" l="0" r="0" t="0"/>
          <a:stretch/>
        </p:blipFill>
        <p:spPr>
          <a:xfrm>
            <a:off x="1143000" y="2362200"/>
            <a:ext cx="6858000" cy="4419599"/>
          </a:xfrm>
          <a:prstGeom prst="rect">
            <a:avLst/>
          </a:prstGeom>
          <a:noFill/>
          <a:ln>
            <a:noFill/>
          </a:ln>
        </p:spPr>
      </p:pic>
    </p:spTree>
  </p:cSld>
  <p:clrMapOvr>
    <a:masterClrMapping/>
  </p:clrMapOvr>
  <p:transition spd="med">
    <p:fade/>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2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The 3PL model</a:t>
            </a:r>
            <a:endParaRPr/>
          </a:p>
        </p:txBody>
      </p:sp>
      <p:sp>
        <p:nvSpPr>
          <p:cNvPr id="1041" name="Google Shape;1041;p12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 more complex model</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Adds a guessing parameter c</a:t>
            </a:r>
            <a:endParaRPr/>
          </a:p>
        </p:txBody>
      </p:sp>
    </p:spTree>
  </p:cSld>
  <p:clrMapOvr>
    <a:masterClrMapping/>
  </p:clrMapOvr>
  <p:transition spd="med">
    <p:fade/>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2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The 3PL model</a:t>
            </a:r>
            <a:endParaRPr/>
          </a:p>
        </p:txBody>
      </p:sp>
      <p:pic>
        <p:nvPicPr>
          <p:cNvPr id="1047" name="Google Shape;1047;p126"/>
          <p:cNvPicPr preferRelativeResize="0"/>
          <p:nvPr/>
        </p:nvPicPr>
        <p:blipFill rotWithShape="1">
          <a:blip r:embed="rId3">
            <a:alphaModFix/>
          </a:blip>
          <a:srcRect b="0" l="0" r="0" t="0"/>
          <a:stretch/>
        </p:blipFill>
        <p:spPr>
          <a:xfrm>
            <a:off x="116657" y="2489473"/>
            <a:ext cx="8951142" cy="1952624"/>
          </a:xfrm>
          <a:prstGeom prst="rect">
            <a:avLst/>
          </a:prstGeom>
          <a:noFill/>
          <a:ln>
            <a:noFill/>
          </a:ln>
        </p:spPr>
      </p:pic>
      <p:sp>
        <p:nvSpPr>
          <p:cNvPr id="1048" name="Google Shape;1048;p12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lnSpc>
                <a:spcPct val="90000"/>
              </a:lnSpc>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Either you guess (and get it right)</a:t>
            </a:r>
            <a:endParaRPr/>
          </a:p>
          <a:p>
            <a:pPr indent="-320040" lvl="0" marL="320040" marR="0" rtl="0" algn="l">
              <a:lnSpc>
                <a:spcPct val="90000"/>
              </a:lnSpc>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Or you don’t guess (and get it right based on knowledge)</a:t>
            </a:r>
            <a:endParaRPr/>
          </a:p>
        </p:txBody>
      </p:sp>
    </p:spTree>
  </p:cSld>
  <p:clrMapOvr>
    <a:masterClrMapping/>
  </p:clrMapOvr>
  <p:transition spd="med">
    <p:fade/>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2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Fitting an IRT model</a:t>
            </a:r>
            <a:endParaRPr/>
          </a:p>
        </p:txBody>
      </p:sp>
      <p:sp>
        <p:nvSpPr>
          <p:cNvPr id="1054" name="Google Shape;1054;p12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Can be done with Expectation Maximization </a:t>
            </a:r>
            <a:endParaRPr/>
          </a:p>
          <a:p>
            <a:pPr indent="-457200" lvl="1" marL="812800" marR="0" rtl="0" algn="l">
              <a:spcBef>
                <a:spcPts val="550"/>
              </a:spcBef>
              <a:spcAft>
                <a:spcPts val="0"/>
              </a:spcAft>
              <a:buClr>
                <a:schemeClr val="accent2"/>
              </a:buClr>
              <a:buSzPts val="1820"/>
              <a:buFont typeface="Noto Sans Symbols"/>
              <a:buChar char="▪"/>
            </a:pPr>
            <a:r>
              <a:rPr b="0" i="0" lang="en-US" sz="2600" u="none" cap="none" strike="noStrike">
                <a:solidFill>
                  <a:schemeClr val="dk1"/>
                </a:solidFill>
                <a:latin typeface="Arial"/>
                <a:ea typeface="Arial"/>
                <a:cs typeface="Arial"/>
                <a:sym typeface="Arial"/>
              </a:rPr>
              <a:t>As discussed in previous lectures</a:t>
            </a:r>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Estimate knowledge and difficulty together</a:t>
            </a:r>
            <a:endParaRPr/>
          </a:p>
          <a:p>
            <a:pPr indent="-457200" lvl="1" marL="812800" marR="0" rtl="0" algn="l">
              <a:spcBef>
                <a:spcPts val="550"/>
              </a:spcBef>
              <a:spcAft>
                <a:spcPts val="0"/>
              </a:spcAft>
              <a:buClr>
                <a:schemeClr val="accent2"/>
              </a:buClr>
              <a:buSzPts val="1820"/>
              <a:buFont typeface="Noto Sans Symbols"/>
              <a:buChar char="▪"/>
            </a:pPr>
            <a:r>
              <a:rPr b="0" i="0" lang="en-US" sz="2600" u="none" cap="none" strike="noStrike">
                <a:solidFill>
                  <a:schemeClr val="dk1"/>
                </a:solidFill>
                <a:latin typeface="Arial"/>
                <a:ea typeface="Arial"/>
                <a:cs typeface="Arial"/>
                <a:sym typeface="Arial"/>
              </a:rPr>
              <a:t>Then, given item difficulty estimates, you can assess a student’s knowledge in real time</a:t>
            </a:r>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2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Uses…</a:t>
            </a:r>
            <a:endParaRPr/>
          </a:p>
        </p:txBody>
      </p:sp>
      <p:sp>
        <p:nvSpPr>
          <p:cNvPr id="1060" name="Google Shape;1060;p12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IRT is used quite a bit in computer-adaptive testing</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Not used quite so often in online learning, where student knowledge is changing as we assess it</a:t>
            </a:r>
            <a:endParaRPr/>
          </a:p>
          <a:p>
            <a:pPr indent="-457200" lvl="1" marL="812800" marR="0" rtl="0" algn="l">
              <a:spcBef>
                <a:spcPts val="550"/>
              </a:spcBef>
              <a:spcAft>
                <a:spcPts val="0"/>
              </a:spcAft>
              <a:buClr>
                <a:schemeClr val="accent2"/>
              </a:buClr>
              <a:buSzPts val="1820"/>
              <a:buFont typeface="Noto Sans Symbols"/>
              <a:buChar char="▪"/>
            </a:pPr>
            <a:r>
              <a:rPr b="0" i="0" lang="en-US" sz="2600" u="none" cap="none" strike="noStrike">
                <a:solidFill>
                  <a:schemeClr val="dk1"/>
                </a:solidFill>
                <a:latin typeface="Arial"/>
                <a:ea typeface="Arial"/>
                <a:cs typeface="Arial"/>
                <a:sym typeface="Arial"/>
              </a:rPr>
              <a:t>For those situations, BKT and PFA are more popular</a:t>
            </a:r>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2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ELO (Elo, 1978; Pelanek, 2016)</a:t>
            </a:r>
            <a:endParaRPr/>
          </a:p>
        </p:txBody>
      </p:sp>
      <p:sp>
        <p:nvSpPr>
          <p:cNvPr id="1066" name="Google Shape;1066;p12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 variant of the Rasch model which can be used in a running system </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Continually estimates item difficulty and student ability, updating both every time a student encounters an item</a:t>
            </a:r>
            <a:endParaRPr b="0" i="0" sz="2600" u="none" cap="none" strike="noStrike">
              <a:solidFill>
                <a:schemeClr val="dk1"/>
              </a:solidFill>
              <a:latin typeface="Arial"/>
              <a:ea typeface="Arial"/>
              <a:cs typeface="Arial"/>
              <a:sym typeface="Arial"/>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Skills should be tightly defined</a:t>
            </a:r>
            <a:endParaRPr/>
          </a:p>
        </p:txBody>
      </p:sp>
      <p:sp>
        <p:nvSpPr>
          <p:cNvPr id="180" name="Google Shape;180;p1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lnSpc>
                <a:spcPct val="90000"/>
              </a:lnSpc>
              <a:spcBef>
                <a:spcPts val="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Unlike approaches such as Item Response Theory (later this week)</a:t>
            </a:r>
            <a:endParaRPr/>
          </a:p>
          <a:p>
            <a:pPr indent="-320040" lvl="0" marL="320040" marR="0" rtl="0" algn="l">
              <a:lnSpc>
                <a:spcPct val="90000"/>
              </a:lnSpc>
              <a:spcBef>
                <a:spcPts val="700"/>
              </a:spcBef>
              <a:spcAft>
                <a:spcPts val="0"/>
              </a:spcAft>
              <a:buClr>
                <a:schemeClr val="accent2"/>
              </a:buClr>
              <a:buSzPts val="1609"/>
              <a:buFont typeface="Noto Sans Symbols"/>
              <a:buNone/>
            </a:pPr>
            <a:r>
              <a:t/>
            </a:r>
            <a:endParaRPr b="0" i="0" sz="27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The goal is not to measure </a:t>
            </a:r>
            <a:r>
              <a:rPr b="0" i="1" lang="en-US" sz="2700" u="none" cap="none" strike="noStrike">
                <a:solidFill>
                  <a:schemeClr val="dk1"/>
                </a:solidFill>
                <a:latin typeface="Arial"/>
                <a:ea typeface="Arial"/>
                <a:cs typeface="Arial"/>
                <a:sym typeface="Arial"/>
              </a:rPr>
              <a:t>overall</a:t>
            </a:r>
            <a:r>
              <a:rPr b="0" i="0" lang="en-US" sz="2700" u="none" cap="none" strike="noStrike">
                <a:solidFill>
                  <a:schemeClr val="dk1"/>
                </a:solidFill>
                <a:latin typeface="Arial"/>
                <a:ea typeface="Arial"/>
                <a:cs typeface="Arial"/>
                <a:sym typeface="Arial"/>
              </a:rPr>
              <a:t> skill for a broadly-defined construct</a:t>
            </a:r>
            <a:endParaRPr/>
          </a:p>
          <a:p>
            <a:pPr indent="-342899" lvl="1" marL="698500" marR="0" rtl="0" algn="l">
              <a:lnSpc>
                <a:spcPct val="90000"/>
              </a:lnSpc>
              <a:spcBef>
                <a:spcPts val="550"/>
              </a:spcBef>
              <a:spcAft>
                <a:spcPts val="0"/>
              </a:spcAft>
              <a:buClr>
                <a:schemeClr val="accent1"/>
              </a:buClr>
              <a:buSzPts val="1680"/>
              <a:buFont typeface="Noto Sans Symbols"/>
              <a:buChar char="❑"/>
            </a:pPr>
            <a:r>
              <a:rPr b="0" i="0" lang="en-US" sz="2400" u="none" cap="none" strike="noStrike">
                <a:solidFill>
                  <a:schemeClr val="dk1"/>
                </a:solidFill>
                <a:latin typeface="Arial"/>
                <a:ea typeface="Arial"/>
                <a:cs typeface="Arial"/>
                <a:sym typeface="Arial"/>
              </a:rPr>
              <a:t>Such as arithmetic</a:t>
            </a:r>
            <a:endParaRPr/>
          </a:p>
          <a:p>
            <a:pPr indent="-320040" lvl="0" marL="320040" marR="0" rtl="0" algn="l">
              <a:lnSpc>
                <a:spcPct val="90000"/>
              </a:lnSpc>
              <a:spcBef>
                <a:spcPts val="700"/>
              </a:spcBef>
              <a:spcAft>
                <a:spcPts val="0"/>
              </a:spcAft>
              <a:buClr>
                <a:schemeClr val="accent2"/>
              </a:buClr>
              <a:buSzPts val="1609"/>
              <a:buFont typeface="Noto Sans Symbols"/>
              <a:buNone/>
            </a:pPr>
            <a:r>
              <a:t/>
            </a:r>
            <a:endParaRPr b="0" i="0" sz="27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But to measure a specific skill or knowledge component</a:t>
            </a:r>
            <a:endParaRPr/>
          </a:p>
          <a:p>
            <a:pPr indent="-342899" lvl="1" marL="698500" marR="0" rtl="0" algn="l">
              <a:lnSpc>
                <a:spcPct val="90000"/>
              </a:lnSpc>
              <a:spcBef>
                <a:spcPts val="550"/>
              </a:spcBef>
              <a:spcAft>
                <a:spcPts val="0"/>
              </a:spcAft>
              <a:buClr>
                <a:schemeClr val="accent1"/>
              </a:buClr>
              <a:buSzPts val="1680"/>
              <a:buFont typeface="Noto Sans Symbols"/>
              <a:buChar char="❑"/>
            </a:pPr>
            <a:r>
              <a:rPr b="0" i="0" lang="en-US" sz="2400" u="none" cap="none" strike="noStrike">
                <a:solidFill>
                  <a:schemeClr val="dk1"/>
                </a:solidFill>
                <a:latin typeface="Arial"/>
                <a:ea typeface="Arial"/>
                <a:cs typeface="Arial"/>
                <a:sym typeface="Arial"/>
              </a:rPr>
              <a:t>Such as addition of two-digit numbers where no carrying is needed</a:t>
            </a:r>
            <a:endParaRPr/>
          </a:p>
        </p:txBody>
      </p:sp>
    </p:spTree>
  </p:cSld>
  <p:clrMapOvr>
    <a:masterClrMapping/>
  </p:clrMapOvr>
  <p:transition spd="med">
    <p:fade/>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3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ELO (Elo, 1978; Pelanek, 2016)</a:t>
            </a:r>
            <a:endParaRPr/>
          </a:p>
        </p:txBody>
      </p:sp>
      <p:sp>
        <p:nvSpPr>
          <p:cNvPr id="1072" name="Google Shape;1072;p130"/>
          <p:cNvSpPr txBox="1"/>
          <p:nvPr>
            <p:ph idx="1" type="body"/>
          </p:nvPr>
        </p:nvSpPr>
        <p:spPr>
          <a:xfrm>
            <a:off x="612647" y="1600200"/>
            <a:ext cx="8153399" cy="4495800"/>
          </a:xfrm>
          <a:prstGeom prst="rect">
            <a:avLst/>
          </a:prstGeom>
          <a:blipFill rotWithShape="1">
            <a:blip r:embed="rId3">
              <a:alphaModFix/>
            </a:blip>
            <a:stretch>
              <a:fillRect b="0" l="-447" r="0" t="0"/>
            </a:stretch>
          </a:blip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 </a:t>
            </a:r>
            <a:endParaRPr/>
          </a:p>
        </p:txBody>
      </p:sp>
    </p:spTree>
  </p:cSld>
  <p:clrMapOvr>
    <a:masterClrMapping/>
  </p:clrMapOvr>
  <p:transition spd="med">
    <p:fade/>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3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Multivariate ELO </a:t>
            </a:r>
            <a:br>
              <a:rPr b="0" i="0" lang="en-US" sz="4400" u="none" cap="none" strike="noStrike">
                <a:solidFill>
                  <a:schemeClr val="dk2"/>
                </a:solidFill>
                <a:latin typeface="Arial"/>
                <a:ea typeface="Arial"/>
                <a:cs typeface="Arial"/>
                <a:sym typeface="Arial"/>
              </a:rPr>
            </a:br>
            <a:r>
              <a:rPr b="0" i="0" lang="en-US" sz="4400" u="none" cap="none" strike="noStrike">
                <a:solidFill>
                  <a:schemeClr val="dk2"/>
                </a:solidFill>
                <a:latin typeface="Arial"/>
                <a:ea typeface="Arial"/>
                <a:cs typeface="Arial"/>
                <a:sym typeface="Arial"/>
              </a:rPr>
              <a:t>(Abdi et al., 2019)</a:t>
            </a:r>
            <a:endParaRPr/>
          </a:p>
        </p:txBody>
      </p:sp>
      <p:sp>
        <p:nvSpPr>
          <p:cNvPr id="1078" name="Google Shape;1078;p13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Allows an item to involve multiple skills</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Averages difficulty across skills</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3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MV-Glicko (Abdi et al., 2021)</a:t>
            </a:r>
            <a:endParaRPr/>
          </a:p>
        </p:txBody>
      </p:sp>
      <p:sp>
        <p:nvSpPr>
          <p:cNvPr id="1084" name="Google Shape;1084;p13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Allows an item to involve multiple skills</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Averages difficulty across skills</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rtl="0" algn="l">
              <a:spcBef>
                <a:spcPts val="0"/>
              </a:spcBef>
              <a:spcAft>
                <a:spcPts val="0"/>
              </a:spcAft>
              <a:buSzPts val="1740"/>
              <a:buChar char="◻"/>
            </a:pPr>
            <a:r>
              <a:rPr lang="en-US" sz="2900">
                <a:solidFill>
                  <a:schemeClr val="dk1"/>
                </a:solidFill>
              </a:rPr>
              <a:t>Takes time between practices of a skill into account (much like LKT extensions to PFA)</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33"/>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000"/>
              <a:buFont typeface="Arial"/>
              <a:buNone/>
            </a:pPr>
            <a:r>
              <a:rPr b="0" i="0" lang="en-US" sz="4000" u="none" cap="none" strike="noStrike">
                <a:solidFill>
                  <a:schemeClr val="dk2"/>
                </a:solidFill>
                <a:latin typeface="Arial"/>
                <a:ea typeface="Arial"/>
                <a:cs typeface="Arial"/>
                <a:sym typeface="Arial"/>
              </a:rPr>
              <a:t>Deep Knowledge Tracing (DKT)</a:t>
            </a:r>
            <a:br>
              <a:rPr b="0" i="0" lang="en-US" sz="4000" u="none" cap="none" strike="noStrike">
                <a:solidFill>
                  <a:schemeClr val="dk2"/>
                </a:solidFill>
                <a:latin typeface="Arial"/>
                <a:ea typeface="Arial"/>
                <a:cs typeface="Arial"/>
                <a:sym typeface="Arial"/>
              </a:rPr>
            </a:br>
            <a:r>
              <a:rPr b="0" i="0" lang="en-US" sz="4000" u="none" cap="none" strike="noStrike">
                <a:solidFill>
                  <a:schemeClr val="dk2"/>
                </a:solidFill>
                <a:latin typeface="Arial"/>
                <a:ea typeface="Arial"/>
                <a:cs typeface="Arial"/>
                <a:sym typeface="Arial"/>
              </a:rPr>
              <a:t>(Piech et al., 2015)</a:t>
            </a:r>
            <a:endParaRPr/>
          </a:p>
        </p:txBody>
      </p:sp>
      <p:sp>
        <p:nvSpPr>
          <p:cNvPr id="1090" name="Google Shape;1090;p13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Based on long short term memory networks</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rtl="0" algn="l">
              <a:spcBef>
                <a:spcPts val="0"/>
              </a:spcBef>
              <a:spcAft>
                <a:spcPts val="0"/>
              </a:spcAft>
              <a:buSzPts val="1740"/>
              <a:buChar char="◻"/>
            </a:pPr>
            <a:r>
              <a:rPr lang="en-US" sz="2900">
                <a:solidFill>
                  <a:schemeClr val="dk1"/>
                </a:solidFill>
              </a:rPr>
              <a:t>Fits on sequence of student performance across skills</a:t>
            </a:r>
            <a:endParaRPr/>
          </a:p>
          <a:p>
            <a:pPr indent="-320040" lvl="1" marL="720090" rtl="0" algn="l">
              <a:spcBef>
                <a:spcPts val="0"/>
              </a:spcBef>
              <a:spcAft>
                <a:spcPts val="0"/>
              </a:spcAft>
              <a:buClr>
                <a:schemeClr val="accent2"/>
              </a:buClr>
              <a:buSzPts val="1500"/>
              <a:buFont typeface="Noto Sans Symbols"/>
              <a:buChar char="◻"/>
            </a:pPr>
            <a:r>
              <a:rPr lang="en-US" sz="2500">
                <a:solidFill>
                  <a:schemeClr val="dk1"/>
                </a:solidFill>
              </a:rPr>
              <a:t>Predicts performance on future items within system</a:t>
            </a:r>
            <a:endParaRPr/>
          </a:p>
          <a:p>
            <a:pPr indent="-209551" lvl="0" marL="320040" rtl="0" algn="l">
              <a:spcBef>
                <a:spcPts val="0"/>
              </a:spcBef>
              <a:spcAft>
                <a:spcPts val="0"/>
              </a:spcAft>
              <a:buSzPts val="1740"/>
              <a:buNone/>
            </a:pPr>
            <a:r>
              <a:t/>
            </a:r>
            <a:endParaRPr sz="2900">
              <a:solidFill>
                <a:schemeClr val="dk1"/>
              </a:solidFill>
            </a:endParaRPr>
          </a:p>
          <a:p>
            <a:pPr indent="-320040" lvl="0" marL="320040" rtl="0" algn="l">
              <a:spcBef>
                <a:spcPts val="0"/>
              </a:spcBef>
              <a:spcAft>
                <a:spcPts val="0"/>
              </a:spcAft>
              <a:buSzPts val="1740"/>
              <a:buChar char="◻"/>
            </a:pPr>
            <a:r>
              <a:rPr lang="en-US" sz="2900">
                <a:solidFill>
                  <a:schemeClr val="dk1"/>
                </a:solidFill>
              </a:rPr>
              <a:t>Can fit </a:t>
            </a:r>
            <a:r>
              <a:rPr b="1" i="1" lang="en-US" sz="2900">
                <a:solidFill>
                  <a:schemeClr val="dk1"/>
                </a:solidFill>
              </a:rPr>
              <a:t>very</a:t>
            </a:r>
            <a:r>
              <a:rPr lang="en-US" sz="2900">
                <a:solidFill>
                  <a:schemeClr val="dk1"/>
                </a:solidFill>
              </a:rPr>
              <a:t> complex functions </a:t>
            </a:r>
            <a:endParaRPr/>
          </a:p>
          <a:p>
            <a:pPr indent="-320040" lvl="1" marL="720090" rtl="0" algn="l">
              <a:spcBef>
                <a:spcPts val="0"/>
              </a:spcBef>
              <a:spcAft>
                <a:spcPts val="0"/>
              </a:spcAft>
              <a:buClr>
                <a:schemeClr val="accent2"/>
              </a:buClr>
              <a:buSzPts val="1500"/>
              <a:buFont typeface="Noto Sans Symbols"/>
              <a:buChar char="◻"/>
            </a:pPr>
            <a:r>
              <a:rPr lang="en-US" sz="2500">
                <a:solidFill>
                  <a:schemeClr val="dk1"/>
                </a:solidFill>
              </a:rPr>
              <a:t>Very complex relationships between items over time</a:t>
            </a:r>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34"/>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000"/>
              <a:buFont typeface="Arial"/>
              <a:buNone/>
            </a:pPr>
            <a:r>
              <a:rPr b="0" i="0" lang="en-US" sz="4000" u="none" cap="none" strike="noStrike">
                <a:solidFill>
                  <a:schemeClr val="dk2"/>
                </a:solidFill>
                <a:latin typeface="Arial"/>
                <a:ea typeface="Arial"/>
                <a:cs typeface="Arial"/>
                <a:sym typeface="Arial"/>
              </a:rPr>
              <a:t>DKT</a:t>
            </a:r>
            <a:endParaRPr/>
          </a:p>
        </p:txBody>
      </p:sp>
      <p:sp>
        <p:nvSpPr>
          <p:cNvPr id="1096" name="Google Shape;1096;p13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Initial paper reported massively better performance than original BKT or PFA (Piech et al., 2015)</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latin typeface="Arial"/>
              <a:ea typeface="Arial"/>
              <a:cs typeface="Arial"/>
              <a:sym typeface="Arial"/>
            </a:endParaRPr>
          </a:p>
          <a:p>
            <a:pPr indent="-320040" lvl="0" marL="320040" rtl="0" algn="l">
              <a:spcBef>
                <a:spcPts val="0"/>
              </a:spcBef>
              <a:spcAft>
                <a:spcPts val="0"/>
              </a:spcAft>
              <a:buClr>
                <a:schemeClr val="accent2"/>
              </a:buClr>
              <a:buSzPts val="1740"/>
              <a:buFont typeface="Noto Sans Symbols"/>
              <a:buChar char="◻"/>
            </a:pPr>
            <a:r>
              <a:rPr lang="en-US" sz="2900">
                <a:solidFill>
                  <a:schemeClr val="dk1"/>
                </a:solidFill>
              </a:rPr>
              <a:t>Seemed at first too good to be true, and (Xiong et al., 2016) reported that (Piech et al., 2015) had used the same data points for both training and test</a:t>
            </a:r>
            <a:endParaRPr/>
          </a:p>
          <a:p>
            <a:pPr indent="-209551" lvl="0" marL="320040" rtl="0" algn="l">
              <a:spcBef>
                <a:spcPts val="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35"/>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000"/>
              <a:buFont typeface="Arial"/>
              <a:buNone/>
            </a:pPr>
            <a:r>
              <a:rPr b="0" i="0" lang="en-US" sz="4000" u="none" cap="none" strike="noStrike">
                <a:solidFill>
                  <a:schemeClr val="dk2"/>
                </a:solidFill>
                <a:latin typeface="Arial"/>
                <a:ea typeface="Arial"/>
                <a:cs typeface="Arial"/>
                <a:sym typeface="Arial"/>
              </a:rPr>
              <a:t>DKT</a:t>
            </a:r>
            <a:endParaRPr/>
          </a:p>
        </p:txBody>
      </p:sp>
      <p:sp>
        <p:nvSpPr>
          <p:cNvPr id="1102" name="Google Shape;1102;p13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(Khajah et al., 2016) compared DKT to modern extensions to BKT on same data set</a:t>
            </a:r>
            <a:endParaRPr/>
          </a:p>
          <a:p>
            <a:pPr indent="-320040" lvl="1" marL="720090" rtl="0" algn="l">
              <a:spcBef>
                <a:spcPts val="0"/>
              </a:spcBef>
              <a:spcAft>
                <a:spcPts val="0"/>
              </a:spcAft>
              <a:buClr>
                <a:schemeClr val="accent2"/>
              </a:buClr>
              <a:buSzPts val="1500"/>
              <a:buFont typeface="Noto Sans Symbols"/>
              <a:buChar char="◻"/>
            </a:pPr>
            <a:r>
              <a:rPr lang="en-US" sz="2500">
                <a:solidFill>
                  <a:schemeClr val="dk1"/>
                </a:solidFill>
              </a:rPr>
              <a:t>Particularly beneficial to re-fit item-skill mappings</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(Wilson et al., 2016) compared DKT to temporal IRT on same data set</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0" lvl="0" marL="0" marR="0" rtl="0" algn="l">
              <a:spcBef>
                <a:spcPts val="0"/>
              </a:spcBef>
              <a:spcAft>
                <a:spcPts val="0"/>
              </a:spcAft>
              <a:buClr>
                <a:schemeClr val="accent2"/>
              </a:buClr>
              <a:buSzPts val="1740"/>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Bottom line: All three approaches appeared to perform comparably well</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36"/>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But this was the beginning of what could be called </a:t>
            </a:r>
            <a:br>
              <a:rPr lang="en-US"/>
            </a:br>
            <a:r>
              <a:rPr lang="en-US"/>
              <a:t>DKT-Family algorithms</a:t>
            </a:r>
            <a:endParaRPr/>
          </a:p>
        </p:txBody>
      </p:sp>
      <p:sp>
        <p:nvSpPr>
          <p:cNvPr id="1108" name="Google Shape;1108;p136"/>
          <p:cNvSpPr txBox="1"/>
          <p:nvPr>
            <p:ph idx="1" type="body"/>
          </p:nvPr>
        </p:nvSpPr>
        <p:spPr>
          <a:xfrm>
            <a:off x="457200" y="2202364"/>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20059" lvl="0" marL="320040" rtl="0" algn="l">
              <a:spcBef>
                <a:spcPts val="0"/>
              </a:spcBef>
              <a:spcAft>
                <a:spcPts val="0"/>
              </a:spcAft>
              <a:buSzPct val="59999"/>
              <a:buChar char="◻"/>
            </a:pPr>
            <a:r>
              <a:rPr lang="en-US"/>
              <a:t>A range of knowledge tracing algorithms based on different variants on Deep Learning</a:t>
            </a:r>
            <a:endParaRPr/>
          </a:p>
          <a:p>
            <a:pPr indent="-217855" lvl="0" marL="320040" rtl="0" algn="l">
              <a:spcBef>
                <a:spcPts val="700"/>
              </a:spcBef>
              <a:spcAft>
                <a:spcPts val="0"/>
              </a:spcAft>
              <a:buSzPct val="59999"/>
              <a:buNone/>
            </a:pPr>
            <a:r>
              <a:t/>
            </a:r>
            <a:endParaRPr/>
          </a:p>
          <a:p>
            <a:pPr indent="-320059" lvl="0" marL="320040" rtl="0" algn="l">
              <a:spcBef>
                <a:spcPts val="700"/>
              </a:spcBef>
              <a:spcAft>
                <a:spcPts val="0"/>
              </a:spcAft>
              <a:buSzPct val="59999"/>
              <a:buChar char="◻"/>
            </a:pPr>
            <a:r>
              <a:rPr lang="en-US"/>
              <a:t>Now literally hundreds of published variants</a:t>
            </a:r>
            <a:endParaRPr/>
          </a:p>
          <a:p>
            <a:pPr indent="-274320" lvl="1" marL="640080" rtl="0" algn="l">
              <a:spcBef>
                <a:spcPts val="550"/>
              </a:spcBef>
              <a:spcAft>
                <a:spcPts val="0"/>
              </a:spcAft>
              <a:buSzPct val="70000"/>
              <a:buChar char="🞑"/>
            </a:pPr>
            <a:r>
              <a:rPr lang="en-US"/>
              <a:t>Most of them tiny tweaks to get tiny gains in performance</a:t>
            </a:r>
            <a:endParaRPr/>
          </a:p>
          <a:p>
            <a:pPr indent="-274320" lvl="1" marL="640080" rtl="0" algn="l">
              <a:spcBef>
                <a:spcPts val="550"/>
              </a:spcBef>
              <a:spcAft>
                <a:spcPts val="0"/>
              </a:spcAft>
              <a:buSzPct val="70000"/>
              <a:buChar char="🞑"/>
            </a:pPr>
            <a:r>
              <a:rPr lang="en-US"/>
              <a:t>But in aggregate, there appear to be some real improvements to predictive performance (see comparison in Gervet et al., 2020 for example)</a:t>
            </a:r>
            <a:endParaRPr/>
          </a:p>
          <a:p>
            <a:pPr indent="-217855" lvl="0" marL="320040" rtl="0" algn="l">
              <a:spcBef>
                <a:spcPts val="700"/>
              </a:spcBef>
              <a:spcAft>
                <a:spcPts val="0"/>
              </a:spcAft>
              <a:buSzPct val="59999"/>
              <a:buNone/>
            </a:pPr>
            <a:r>
              <a:t/>
            </a:r>
            <a:endParaRPr/>
          </a:p>
          <a:p>
            <a:pPr indent="-320059" lvl="0" marL="320040" rtl="0" algn="l">
              <a:spcBef>
                <a:spcPts val="700"/>
              </a:spcBef>
              <a:spcAft>
                <a:spcPts val="0"/>
              </a:spcAft>
              <a:buSzPct val="59999"/>
              <a:buChar char="◻"/>
            </a:pPr>
            <a:r>
              <a:rPr lang="en-US"/>
              <a:t>I will discuss some of the key issues that researchers have tried to address, and what their approaches were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37"/>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000"/>
              <a:buFont typeface="Arial"/>
              <a:buNone/>
            </a:pPr>
            <a:r>
              <a:rPr b="0" i="0" lang="en-US" sz="4000" u="none" cap="none" strike="noStrike">
                <a:solidFill>
                  <a:schemeClr val="dk2"/>
                </a:solidFill>
                <a:latin typeface="Arial"/>
                <a:ea typeface="Arial"/>
                <a:cs typeface="Arial"/>
                <a:sym typeface="Arial"/>
              </a:rPr>
              <a:t>Degenerate behavior</a:t>
            </a:r>
            <a:endParaRPr/>
          </a:p>
        </p:txBody>
      </p:sp>
      <p:sp>
        <p:nvSpPr>
          <p:cNvPr id="1114" name="Google Shape;1114;p137"/>
          <p:cNvSpPr txBox="1"/>
          <p:nvPr>
            <p:ph idx="1" type="body"/>
          </p:nvPr>
        </p:nvSpPr>
        <p:spPr>
          <a:xfrm>
            <a:off x="612647" y="1600200"/>
            <a:ext cx="8153399" cy="51054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(Yeung &amp; Yeung, 2018) reported degenerate behavior for DKT</a:t>
            </a:r>
            <a:endParaRPr/>
          </a:p>
          <a:p>
            <a:pPr indent="-320040" lvl="1" marL="720090" rtl="0" algn="l">
              <a:spcBef>
                <a:spcPts val="0"/>
              </a:spcBef>
              <a:spcAft>
                <a:spcPts val="0"/>
              </a:spcAft>
              <a:buClr>
                <a:schemeClr val="accent2"/>
              </a:buClr>
              <a:buSzPts val="1500"/>
              <a:buFont typeface="Noto Sans Symbols"/>
              <a:buChar char="◻"/>
            </a:pPr>
            <a:r>
              <a:rPr b="0" i="0" lang="en-US" sz="2500" u="none" cap="none" strike="noStrike">
                <a:solidFill>
                  <a:schemeClr val="dk1"/>
                </a:solidFill>
              </a:rPr>
              <a:t>Getting answers right leads to lower knowledge</a:t>
            </a:r>
            <a:endParaRPr/>
          </a:p>
          <a:p>
            <a:pPr indent="-320040" lvl="1" marL="720090" rtl="0" algn="l">
              <a:spcBef>
                <a:spcPts val="0"/>
              </a:spcBef>
              <a:spcAft>
                <a:spcPts val="0"/>
              </a:spcAft>
              <a:buClr>
                <a:schemeClr val="accent2"/>
              </a:buClr>
              <a:buSzPts val="1500"/>
              <a:buFont typeface="Noto Sans Symbols"/>
              <a:buChar char="◻"/>
            </a:pPr>
            <a:r>
              <a:rPr lang="en-US" sz="2500">
                <a:solidFill>
                  <a:schemeClr val="dk1"/>
                </a:solidFill>
              </a:rPr>
              <a:t>Wild swings in probability estimates in short periods of time</a:t>
            </a:r>
            <a:endParaRPr/>
          </a:p>
          <a:p>
            <a:pPr indent="-224791" lvl="1" marL="720090" rtl="0" algn="l">
              <a:spcBef>
                <a:spcPts val="0"/>
              </a:spcBef>
              <a:spcAft>
                <a:spcPts val="0"/>
              </a:spcAft>
              <a:buClr>
                <a:schemeClr val="accent2"/>
              </a:buClr>
              <a:buSzPts val="1500"/>
              <a:buFont typeface="Noto Sans Symbols"/>
              <a:buNone/>
            </a:pPr>
            <a:r>
              <a:t/>
            </a:r>
            <a:endParaRPr b="0" i="0" sz="2500" u="none" cap="none" strike="noStrike">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endParaRPr>
          </a:p>
        </p:txBody>
      </p:sp>
    </p:spTree>
  </p:cSld>
  <p:clrMapOvr>
    <a:masterClrMapping/>
  </p:clrMapOvr>
  <p:transition spd="med">
    <p:fade/>
  </p:transition>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138"/>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000"/>
              <a:buFont typeface="Arial"/>
              <a:buNone/>
            </a:pPr>
            <a:r>
              <a:rPr b="0" i="0" lang="en-US" sz="4000" u="none" cap="none" strike="noStrike">
                <a:solidFill>
                  <a:schemeClr val="dk2"/>
                </a:solidFill>
                <a:latin typeface="Arial"/>
                <a:ea typeface="Arial"/>
                <a:cs typeface="Arial"/>
                <a:sym typeface="Arial"/>
              </a:rPr>
              <a:t>Degenerate behavior</a:t>
            </a:r>
            <a:endParaRPr/>
          </a:p>
        </p:txBody>
      </p:sp>
      <p:sp>
        <p:nvSpPr>
          <p:cNvPr id="1120" name="Google Shape;1120;p138"/>
          <p:cNvSpPr txBox="1"/>
          <p:nvPr>
            <p:ph idx="1" type="body"/>
          </p:nvPr>
        </p:nvSpPr>
        <p:spPr>
          <a:xfrm>
            <a:off x="612647" y="1600200"/>
            <a:ext cx="8153399" cy="51054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(Yeung &amp; Yeung, 2018) reported degenerate behavior for DKT</a:t>
            </a:r>
            <a:endParaRPr/>
          </a:p>
          <a:p>
            <a:pPr indent="-320040" lvl="1" marL="720090" rtl="0" algn="l">
              <a:spcBef>
                <a:spcPts val="0"/>
              </a:spcBef>
              <a:spcAft>
                <a:spcPts val="0"/>
              </a:spcAft>
              <a:buClr>
                <a:schemeClr val="accent2"/>
              </a:buClr>
              <a:buSzPts val="1500"/>
              <a:buFont typeface="Noto Sans Symbols"/>
              <a:buChar char="◻"/>
            </a:pPr>
            <a:r>
              <a:rPr b="0" i="0" lang="en-US" sz="2500" u="none" cap="none" strike="noStrike">
                <a:solidFill>
                  <a:schemeClr val="dk1"/>
                </a:solidFill>
              </a:rPr>
              <a:t>Getting answers right leads to lower knowledge</a:t>
            </a:r>
            <a:endParaRPr/>
          </a:p>
          <a:p>
            <a:pPr indent="-320040" lvl="1" marL="720090" rtl="0" algn="l">
              <a:spcBef>
                <a:spcPts val="0"/>
              </a:spcBef>
              <a:spcAft>
                <a:spcPts val="0"/>
              </a:spcAft>
              <a:buClr>
                <a:schemeClr val="accent2"/>
              </a:buClr>
              <a:buSzPts val="1500"/>
              <a:buFont typeface="Noto Sans Symbols"/>
              <a:buChar char="◻"/>
            </a:pPr>
            <a:r>
              <a:rPr lang="en-US" sz="2500">
                <a:solidFill>
                  <a:schemeClr val="dk1"/>
                </a:solidFill>
              </a:rPr>
              <a:t>Wild swings in probability estimates in short periods of time</a:t>
            </a:r>
            <a:endParaRPr/>
          </a:p>
          <a:p>
            <a:pPr indent="-224791" lvl="1" marL="720090" rtl="0" algn="l">
              <a:spcBef>
                <a:spcPts val="0"/>
              </a:spcBef>
              <a:spcAft>
                <a:spcPts val="0"/>
              </a:spcAft>
              <a:buClr>
                <a:schemeClr val="accent2"/>
              </a:buClr>
              <a:buSzPts val="1500"/>
              <a:buFont typeface="Noto Sans Symbols"/>
              <a:buNone/>
            </a:pPr>
            <a:r>
              <a:t/>
            </a:r>
            <a:endParaRPr b="0" i="0" sz="2500" u="none" cap="none" strike="noStrike">
              <a:solidFill>
                <a:schemeClr val="dk1"/>
              </a:solidFill>
            </a:endParaRPr>
          </a:p>
          <a:p>
            <a:pPr indent="-320040" lvl="0" marL="320040" rtl="0" algn="l">
              <a:spcBef>
                <a:spcPts val="0"/>
              </a:spcBef>
              <a:spcAft>
                <a:spcPts val="0"/>
              </a:spcAft>
              <a:buClr>
                <a:schemeClr val="accent2"/>
              </a:buClr>
              <a:buSzPts val="1740"/>
              <a:buFont typeface="Noto Sans Symbols"/>
              <a:buChar char="◻"/>
            </a:pPr>
            <a:r>
              <a:rPr lang="en-US" sz="2900">
                <a:solidFill>
                  <a:schemeClr val="dk1"/>
                </a:solidFill>
              </a:rPr>
              <a:t>They proposed adding two types of regularization to moderate these swings</a:t>
            </a:r>
            <a:endParaRPr/>
          </a:p>
          <a:p>
            <a:pPr indent="-320040" lvl="1" marL="720090" rtl="0" algn="l">
              <a:spcBef>
                <a:spcPts val="0"/>
              </a:spcBef>
              <a:spcAft>
                <a:spcPts val="0"/>
              </a:spcAft>
              <a:buClr>
                <a:schemeClr val="accent2"/>
              </a:buClr>
              <a:buSzPts val="1500"/>
              <a:buFont typeface="Noto Sans Symbols"/>
              <a:buChar char="◻"/>
            </a:pPr>
            <a:r>
              <a:rPr b="0" i="0" lang="en-US" sz="2500" u="none" cap="none" strike="noStrike">
                <a:solidFill>
                  <a:schemeClr val="dk1"/>
                </a:solidFill>
              </a:rPr>
              <a:t>Increasing </a:t>
            </a:r>
            <a:r>
              <a:rPr lang="en-US" sz="2500">
                <a:solidFill>
                  <a:schemeClr val="dk1"/>
                </a:solidFill>
              </a:rPr>
              <a:t>weight of current prediction for future prediction</a:t>
            </a:r>
            <a:endParaRPr/>
          </a:p>
          <a:p>
            <a:pPr indent="-320040" lvl="1" marL="720090" rtl="0" algn="l">
              <a:spcBef>
                <a:spcPts val="0"/>
              </a:spcBef>
              <a:spcAft>
                <a:spcPts val="0"/>
              </a:spcAft>
              <a:buClr>
                <a:schemeClr val="accent2"/>
              </a:buClr>
              <a:buSzPts val="1500"/>
              <a:buFont typeface="Noto Sans Symbols"/>
              <a:buChar char="◻"/>
            </a:pPr>
            <a:r>
              <a:rPr b="0" i="0" lang="en-US" sz="2500" u="none" cap="none" strike="noStrike">
                <a:solidFill>
                  <a:schemeClr val="dk1"/>
                </a:solidFill>
              </a:rPr>
              <a:t>Reducing amount model is allowed to change future estimates</a:t>
            </a:r>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endParaRPr>
          </a:p>
        </p:txBody>
      </p:sp>
    </p:spTree>
  </p:cSld>
  <p:clrMapOvr>
    <a:masterClrMapping/>
  </p:clrMapOvr>
  <p:transition spd="med">
    <p:fade/>
  </p:transition>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139"/>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Impossible to interpret </a:t>
            </a:r>
            <a:br>
              <a:rPr lang="en-US"/>
            </a:br>
            <a:r>
              <a:rPr lang="en-US"/>
              <a:t>in terms of skills</a:t>
            </a:r>
            <a:endParaRPr/>
          </a:p>
        </p:txBody>
      </p:sp>
      <p:sp>
        <p:nvSpPr>
          <p:cNvPr id="1126" name="Google Shape;1126;p139"/>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DKT Family predicts individual item correctness, not skills</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What do you do for entirely new items?</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What information can you provide teachers?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What is the typical use of BKT?</a:t>
            </a:r>
            <a:endParaRPr/>
          </a:p>
        </p:txBody>
      </p:sp>
      <p:sp>
        <p:nvSpPr>
          <p:cNvPr id="186" name="Google Shape;186;p1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lnSpc>
                <a:spcPct val="90000"/>
              </a:lnSpc>
              <a:spcBef>
                <a:spcPts val="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Assess a student’s knowledge of skill/KC X</a:t>
            </a:r>
            <a:endParaRPr/>
          </a:p>
          <a:p>
            <a:pPr indent="-320040" lvl="0" marL="320040" marR="0" rtl="0" algn="l">
              <a:lnSpc>
                <a:spcPct val="90000"/>
              </a:lnSpc>
              <a:spcBef>
                <a:spcPts val="700"/>
              </a:spcBef>
              <a:spcAft>
                <a:spcPts val="0"/>
              </a:spcAft>
              <a:buClr>
                <a:schemeClr val="accent2"/>
              </a:buClr>
              <a:buSzPts val="1609"/>
              <a:buFont typeface="Noto Sans Symbols"/>
              <a:buNone/>
            </a:pPr>
            <a:r>
              <a:t/>
            </a:r>
            <a:endParaRPr b="0" i="0" sz="27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Based on a sequence of items that are dichotomously scored</a:t>
            </a:r>
            <a:endParaRPr/>
          </a:p>
          <a:p>
            <a:pPr indent="-342899" lvl="1" marL="698500" marR="0" rtl="0" algn="l">
              <a:lnSpc>
                <a:spcPct val="90000"/>
              </a:lnSpc>
              <a:spcBef>
                <a:spcPts val="550"/>
              </a:spcBef>
              <a:spcAft>
                <a:spcPts val="0"/>
              </a:spcAft>
              <a:buClr>
                <a:schemeClr val="accent1"/>
              </a:buClr>
              <a:buSzPts val="1680"/>
              <a:buFont typeface="Noto Sans Symbols"/>
              <a:buChar char="❑"/>
            </a:pPr>
            <a:r>
              <a:rPr b="0" i="0" lang="en-US" sz="2400" u="none" cap="none" strike="noStrike">
                <a:solidFill>
                  <a:schemeClr val="dk1"/>
                </a:solidFill>
                <a:latin typeface="Arial"/>
                <a:ea typeface="Arial"/>
                <a:cs typeface="Arial"/>
                <a:sym typeface="Arial"/>
              </a:rPr>
              <a:t>E.g. the student can get a score of 0 or 1 on each item</a:t>
            </a:r>
            <a:endParaRPr/>
          </a:p>
          <a:p>
            <a:pPr indent="-284480" lvl="1" marL="640080" marR="0" rtl="0" algn="l">
              <a:lnSpc>
                <a:spcPct val="90000"/>
              </a:lnSpc>
              <a:spcBef>
                <a:spcPts val="550"/>
              </a:spcBef>
              <a:spcAft>
                <a:spcPts val="0"/>
              </a:spcAft>
              <a:buClr>
                <a:schemeClr val="accent1"/>
              </a:buClr>
              <a:buSzPts val="1683"/>
              <a:buFont typeface="Noto Sans Symbols"/>
              <a:buNone/>
            </a:pPr>
            <a:r>
              <a:t/>
            </a:r>
            <a:endParaRPr b="0" i="0" sz="24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Where each item corresponds to a single skill</a:t>
            </a:r>
            <a:endParaRPr/>
          </a:p>
          <a:p>
            <a:pPr indent="-320040" lvl="0" marL="320040" marR="0" rtl="0" algn="l">
              <a:lnSpc>
                <a:spcPct val="90000"/>
              </a:lnSpc>
              <a:spcBef>
                <a:spcPts val="700"/>
              </a:spcBef>
              <a:spcAft>
                <a:spcPts val="0"/>
              </a:spcAft>
              <a:buClr>
                <a:schemeClr val="accent2"/>
              </a:buClr>
              <a:buSzPts val="1609"/>
              <a:buFont typeface="Noto Sans Symbols"/>
              <a:buNone/>
            </a:pPr>
            <a:r>
              <a:t/>
            </a:r>
            <a:endParaRPr b="0" i="0" sz="2700" u="none" cap="none" strike="noStrike">
              <a:solidFill>
                <a:schemeClr val="dk1"/>
              </a:solidFill>
              <a:latin typeface="Arial"/>
              <a:ea typeface="Arial"/>
              <a:cs typeface="Arial"/>
              <a:sym typeface="Arial"/>
            </a:endParaRPr>
          </a:p>
          <a:p>
            <a:pPr indent="-320040" lvl="0" marL="320040" marR="0" rtl="0" algn="l">
              <a:lnSpc>
                <a:spcPct val="90000"/>
              </a:lnSpc>
              <a:spcBef>
                <a:spcPts val="70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Where the student can learn on each item, due to help, feedback, scaffolding, etc.</a:t>
            </a:r>
            <a:endParaRPr/>
          </a:p>
          <a:p>
            <a:pPr indent="-320040" lvl="0" marL="320040" marR="0" rtl="0" algn="l">
              <a:lnSpc>
                <a:spcPct val="90000"/>
              </a:lnSpc>
              <a:spcBef>
                <a:spcPts val="700"/>
              </a:spcBef>
              <a:spcAft>
                <a:spcPts val="0"/>
              </a:spcAft>
              <a:buClr>
                <a:schemeClr val="accent2"/>
              </a:buClr>
              <a:buSzPts val="1609"/>
              <a:buFont typeface="Noto Sans Symbols"/>
              <a:buNone/>
            </a:pPr>
            <a:r>
              <a:t/>
            </a:r>
            <a:endParaRPr b="0" i="0" sz="27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140"/>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000"/>
              <a:buFont typeface="Arial"/>
              <a:buNone/>
            </a:pPr>
            <a:r>
              <a:rPr b="0" i="0" lang="en-US" sz="4000" u="none" cap="none" strike="noStrike">
                <a:solidFill>
                  <a:schemeClr val="dk2"/>
                </a:solidFill>
                <a:latin typeface="Arial"/>
                <a:ea typeface="Arial"/>
                <a:cs typeface="Arial"/>
                <a:sym typeface="Arial"/>
              </a:rPr>
              <a:t>Extension for </a:t>
            </a:r>
            <a:br>
              <a:rPr b="0" i="0" lang="en-US" sz="4000" u="none" cap="none" strike="noStrike">
                <a:solidFill>
                  <a:schemeClr val="dk2"/>
                </a:solidFill>
                <a:latin typeface="Arial"/>
                <a:ea typeface="Arial"/>
                <a:cs typeface="Arial"/>
                <a:sym typeface="Arial"/>
              </a:rPr>
            </a:br>
            <a:r>
              <a:rPr b="0" i="0" lang="en-US" sz="4000" u="none" cap="none" strike="noStrike">
                <a:solidFill>
                  <a:schemeClr val="dk2"/>
                </a:solidFill>
                <a:latin typeface="Arial"/>
                <a:ea typeface="Arial"/>
                <a:cs typeface="Arial"/>
                <a:sym typeface="Arial"/>
              </a:rPr>
              <a:t>Latent Knowledge Estimation</a:t>
            </a:r>
            <a:endParaRPr/>
          </a:p>
        </p:txBody>
      </p:sp>
      <p:sp>
        <p:nvSpPr>
          <p:cNvPr id="1132" name="Google Shape;1132;p14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(Zhang et al., 2017) proposed an extension to DKT, called DKVMN</a:t>
            </a:r>
            <a:r>
              <a:rPr i="1" lang="en-US" sz="2900">
                <a:solidFill>
                  <a:schemeClr val="dk1"/>
                </a:solidFill>
              </a:rPr>
              <a:t>,</a:t>
            </a:r>
            <a:r>
              <a:rPr lang="en-US" sz="2900">
                <a:solidFill>
                  <a:schemeClr val="dk1"/>
                </a:solidFill>
              </a:rPr>
              <a:t> that fits an item-skill mapping too</a:t>
            </a:r>
            <a:endParaRPr/>
          </a:p>
          <a:p>
            <a:pPr indent="-320040" lvl="1" marL="720090" rtl="0" algn="l">
              <a:spcBef>
                <a:spcPts val="0"/>
              </a:spcBef>
              <a:spcAft>
                <a:spcPts val="0"/>
              </a:spcAft>
              <a:buClr>
                <a:schemeClr val="accent2"/>
              </a:buClr>
              <a:buSzPts val="1740"/>
              <a:buFont typeface="Noto Sans Symbols"/>
              <a:buChar char="◻"/>
            </a:pPr>
            <a:r>
              <a:rPr lang="en-US" sz="2900">
                <a:solidFill>
                  <a:schemeClr val="dk1"/>
                </a:solidFill>
              </a:rPr>
              <a:t>Based on Memory-Augmented Neural Network, that keeps an external memory matrix that neurons update and refer back to </a:t>
            </a:r>
            <a:endParaRPr/>
          </a:p>
          <a:p>
            <a:pPr indent="-320040" lvl="1" marL="720090" rtl="0" algn="l">
              <a:spcBef>
                <a:spcPts val="0"/>
              </a:spcBef>
              <a:spcAft>
                <a:spcPts val="0"/>
              </a:spcAft>
              <a:buClr>
                <a:schemeClr val="accent2"/>
              </a:buClr>
              <a:buSzPts val="1740"/>
              <a:buFont typeface="Noto Sans Symbols"/>
              <a:buChar char="◻"/>
            </a:pPr>
            <a:r>
              <a:rPr lang="en-US" sz="2900">
                <a:solidFill>
                  <a:schemeClr val="dk1"/>
                </a:solidFill>
              </a:rPr>
              <a:t>Latent skill difficult to interpret</a:t>
            </a:r>
            <a:endParaRPr b="0" i="0" sz="2900" u="none" cap="none" strike="noStrike">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endParaRPr>
          </a:p>
        </p:txBody>
      </p:sp>
    </p:spTree>
  </p:cSld>
  <p:clrMapOvr>
    <a:masterClrMapping/>
  </p:clrMapOvr>
  <p:transition spd="med">
    <p:fade/>
  </p:transition>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41"/>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000"/>
              <a:buFont typeface="Arial"/>
              <a:buNone/>
            </a:pPr>
            <a:r>
              <a:rPr b="0" i="0" lang="en-US" sz="4000" u="none" cap="none" strike="noStrike">
                <a:solidFill>
                  <a:schemeClr val="dk2"/>
                </a:solidFill>
                <a:latin typeface="Arial"/>
                <a:ea typeface="Arial"/>
                <a:cs typeface="Arial"/>
                <a:sym typeface="Arial"/>
              </a:rPr>
              <a:t>Extension for </a:t>
            </a:r>
            <a:br>
              <a:rPr b="0" i="0" lang="en-US" sz="4000" u="none" cap="none" strike="noStrike">
                <a:solidFill>
                  <a:schemeClr val="dk2"/>
                </a:solidFill>
                <a:latin typeface="Arial"/>
                <a:ea typeface="Arial"/>
                <a:cs typeface="Arial"/>
                <a:sym typeface="Arial"/>
              </a:rPr>
            </a:br>
            <a:r>
              <a:rPr b="0" i="0" lang="en-US" sz="4000" u="none" cap="none" strike="noStrike">
                <a:solidFill>
                  <a:schemeClr val="dk2"/>
                </a:solidFill>
                <a:latin typeface="Arial"/>
                <a:ea typeface="Arial"/>
                <a:cs typeface="Arial"/>
                <a:sym typeface="Arial"/>
              </a:rPr>
              <a:t>Latent Knowledge Estimation</a:t>
            </a:r>
            <a:endParaRPr/>
          </a:p>
        </p:txBody>
      </p:sp>
      <p:sp>
        <p:nvSpPr>
          <p:cNvPr id="1138" name="Google Shape;1138;p14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rPr>
              <a:t>(Lee &amp; Yeung, 2019) proposed an alternative to DKT, called KQN, that attempts to output more interpretable latent skill estimates</a:t>
            </a:r>
            <a:endParaRPr b="0" i="0" sz="2500" u="none" cap="none" strike="noStrike">
              <a:solidFill>
                <a:schemeClr val="dk1"/>
              </a:solidFill>
            </a:endParaRPr>
          </a:p>
          <a:p>
            <a:pPr indent="-320040" lvl="1" marL="720090" rtl="0" algn="l">
              <a:spcBef>
                <a:spcPts val="0"/>
              </a:spcBef>
              <a:spcAft>
                <a:spcPts val="0"/>
              </a:spcAft>
              <a:buClr>
                <a:schemeClr val="accent2"/>
              </a:buClr>
              <a:buSzPts val="1740"/>
              <a:buFont typeface="Noto Sans Symbols"/>
              <a:buChar char="◻"/>
            </a:pPr>
            <a:r>
              <a:rPr lang="en-US" sz="2900">
                <a:solidFill>
                  <a:schemeClr val="dk1"/>
                </a:solidFill>
              </a:rPr>
              <a:t>Again, fits an external memory network to fit skills</a:t>
            </a:r>
            <a:endParaRPr/>
          </a:p>
          <a:p>
            <a:pPr indent="-320040" lvl="1" marL="720090" rtl="0" algn="l">
              <a:spcBef>
                <a:spcPts val="0"/>
              </a:spcBef>
              <a:spcAft>
                <a:spcPts val="0"/>
              </a:spcAft>
              <a:buClr>
                <a:schemeClr val="accent2"/>
              </a:buClr>
              <a:buSzPts val="1740"/>
              <a:buFont typeface="Noto Sans Symbols"/>
              <a:buChar char="◻"/>
            </a:pPr>
            <a:r>
              <a:rPr lang="en-US" sz="2900">
                <a:solidFill>
                  <a:schemeClr val="dk1"/>
                </a:solidFill>
              </a:rPr>
              <a:t>Also attempts to fit amount of information transfer between skills</a:t>
            </a:r>
            <a:endParaRPr/>
          </a:p>
          <a:p>
            <a:pPr indent="-209551" lvl="1" marL="720090" rtl="0" algn="l">
              <a:spcBef>
                <a:spcPts val="0"/>
              </a:spcBef>
              <a:spcAft>
                <a:spcPts val="0"/>
              </a:spcAft>
              <a:buClr>
                <a:schemeClr val="accent2"/>
              </a:buClr>
              <a:buSzPts val="1740"/>
              <a:buFont typeface="Noto Sans Symbols"/>
              <a:buNone/>
            </a:pPr>
            <a:r>
              <a:t/>
            </a:r>
            <a:endParaRPr sz="2900">
              <a:solidFill>
                <a:schemeClr val="dk1"/>
              </a:solidFill>
            </a:endParaRPr>
          </a:p>
          <a:p>
            <a:pPr indent="-320040" lvl="1" marL="720090" rtl="0" algn="l">
              <a:spcBef>
                <a:spcPts val="0"/>
              </a:spcBef>
              <a:spcAft>
                <a:spcPts val="0"/>
              </a:spcAft>
              <a:buClr>
                <a:schemeClr val="accent2"/>
              </a:buClr>
              <a:buSzPts val="1740"/>
              <a:buFont typeface="Noto Sans Symbols"/>
              <a:buChar char="◻"/>
            </a:pPr>
            <a:r>
              <a:rPr lang="en-US" sz="2900">
                <a:solidFill>
                  <a:schemeClr val="dk1"/>
                </a:solidFill>
              </a:rPr>
              <a:t>Still not that interpretable</a:t>
            </a:r>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endParaRPr>
          </a:p>
        </p:txBody>
      </p:sp>
    </p:spTree>
  </p:cSld>
  <p:clrMapOvr>
    <a:masterClrMapping/>
  </p:clrMapOvr>
  <p:transition spd="med">
    <p:fade/>
  </p:transition>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142"/>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000"/>
              <a:buFont typeface="Arial"/>
              <a:buNone/>
            </a:pPr>
            <a:r>
              <a:rPr b="0" i="0" lang="en-US" sz="4000" u="none" cap="none" strike="noStrike">
                <a:solidFill>
                  <a:schemeClr val="dk2"/>
                </a:solidFill>
                <a:latin typeface="Arial"/>
                <a:ea typeface="Arial"/>
                <a:cs typeface="Arial"/>
                <a:sym typeface="Arial"/>
              </a:rPr>
              <a:t>Extension for </a:t>
            </a:r>
            <a:br>
              <a:rPr b="0" i="0" lang="en-US" sz="4000" u="none" cap="none" strike="noStrike">
                <a:solidFill>
                  <a:schemeClr val="dk2"/>
                </a:solidFill>
                <a:latin typeface="Arial"/>
                <a:ea typeface="Arial"/>
                <a:cs typeface="Arial"/>
                <a:sym typeface="Arial"/>
              </a:rPr>
            </a:br>
            <a:r>
              <a:rPr b="0" i="0" lang="en-US" sz="4000" u="none" cap="none" strike="noStrike">
                <a:solidFill>
                  <a:schemeClr val="dk2"/>
                </a:solidFill>
                <a:latin typeface="Arial"/>
                <a:ea typeface="Arial"/>
                <a:cs typeface="Arial"/>
                <a:sym typeface="Arial"/>
              </a:rPr>
              <a:t>Latent Knowledge Estimation</a:t>
            </a:r>
            <a:endParaRPr/>
          </a:p>
        </p:txBody>
      </p:sp>
      <p:sp>
        <p:nvSpPr>
          <p:cNvPr id="1144" name="Google Shape;1144;p14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(Scruggs et al., 2020) proposed an extension to any DKT-family algorithm</a:t>
            </a:r>
            <a:endParaRPr sz="2500">
              <a:solidFill>
                <a:schemeClr val="dk1"/>
              </a:solidFill>
            </a:endParaRPr>
          </a:p>
          <a:p>
            <a:pPr indent="-320040" lvl="1" marL="720090" rtl="0" algn="l">
              <a:spcBef>
                <a:spcPts val="0"/>
              </a:spcBef>
              <a:spcAft>
                <a:spcPts val="0"/>
              </a:spcAft>
              <a:buClr>
                <a:schemeClr val="accent2"/>
              </a:buClr>
              <a:buSzPts val="1740"/>
              <a:buFont typeface="Noto Sans Symbols"/>
              <a:buChar char="◻"/>
            </a:pPr>
            <a:r>
              <a:rPr lang="en-US" sz="2900">
                <a:solidFill>
                  <a:schemeClr val="dk1"/>
                </a:solidFill>
              </a:rPr>
              <a:t>Human-derived skill-item mapping used</a:t>
            </a:r>
            <a:endParaRPr/>
          </a:p>
          <a:p>
            <a:pPr indent="-320040" lvl="1" marL="720090" rtl="0" algn="l">
              <a:spcBef>
                <a:spcPts val="0"/>
              </a:spcBef>
              <a:spcAft>
                <a:spcPts val="0"/>
              </a:spcAft>
              <a:buClr>
                <a:schemeClr val="accent2"/>
              </a:buClr>
              <a:buSzPts val="1740"/>
              <a:buFont typeface="Noto Sans Symbols"/>
              <a:buChar char="◻"/>
            </a:pPr>
            <a:r>
              <a:rPr lang="en-US" sz="2900">
                <a:solidFill>
                  <a:schemeClr val="dk1"/>
                </a:solidFill>
              </a:rPr>
              <a:t>Predicted performance on all items in skill averaged</a:t>
            </a:r>
            <a:endParaRPr/>
          </a:p>
          <a:p>
            <a:pPr indent="-320039" lvl="2" marL="1120140" rtl="0" algn="l">
              <a:spcBef>
                <a:spcPts val="0"/>
              </a:spcBef>
              <a:spcAft>
                <a:spcPts val="0"/>
              </a:spcAft>
              <a:buClr>
                <a:schemeClr val="accent2"/>
              </a:buClr>
              <a:buSzPts val="1500"/>
              <a:buFont typeface="Noto Sans Symbols"/>
              <a:buChar char="◻"/>
            </a:pPr>
            <a:r>
              <a:rPr lang="en-US" sz="2500">
                <a:solidFill>
                  <a:schemeClr val="dk1"/>
                </a:solidFill>
              </a:rPr>
              <a:t>Including both unseen and already-seen items</a:t>
            </a:r>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rPr>
              <a:t>Led to successful prediction of post-tests outside the learning system</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endParaRPr>
          </a:p>
        </p:txBody>
      </p:sp>
    </p:spTree>
  </p:cSld>
  <p:clrMapOvr>
    <a:masterClrMapping/>
  </p:clrMapOvr>
  <p:transition spd="med">
    <p:fade/>
  </p:transition>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43"/>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What is DKT really learning?</a:t>
            </a:r>
            <a:endParaRPr/>
          </a:p>
        </p:txBody>
      </p:sp>
      <p:sp>
        <p:nvSpPr>
          <p:cNvPr id="1150" name="Google Shape;1150;p143"/>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Ding &amp; Larson (2019) demonstrated theoretically that a lot of what DKT learns is how good a student is overall</a:t>
            </a:r>
            <a:endParaRPr/>
          </a:p>
          <a:p>
            <a:pPr indent="-209550" lvl="0" marL="320040" rtl="0" algn="l">
              <a:spcBef>
                <a:spcPts val="700"/>
              </a:spcBef>
              <a:spcAft>
                <a:spcPts val="0"/>
              </a:spcAft>
              <a:buSzPts val="17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44"/>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What is DKT really learning?</a:t>
            </a:r>
            <a:endParaRPr/>
          </a:p>
        </p:txBody>
      </p:sp>
      <p:sp>
        <p:nvSpPr>
          <p:cNvPr id="1156" name="Google Shape;1156;p144"/>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Zhang et al. (2021) followed this up with empirical work showing that most of the improvement in performance for DKVMN is in the first attempt on a new skill</a:t>
            </a:r>
            <a:endParaRPr/>
          </a:p>
        </p:txBody>
      </p:sp>
      <p:pic>
        <p:nvPicPr>
          <p:cNvPr id="1157" name="Google Shape;1157;p144"/>
          <p:cNvPicPr preferRelativeResize="0"/>
          <p:nvPr/>
        </p:nvPicPr>
        <p:blipFill rotWithShape="1">
          <a:blip r:embed="rId3">
            <a:alphaModFix/>
          </a:blip>
          <a:srcRect b="0" l="0" r="0" t="0"/>
          <a:stretch/>
        </p:blipFill>
        <p:spPr>
          <a:xfrm>
            <a:off x="914400" y="3625674"/>
            <a:ext cx="7124700" cy="32642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45"/>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What is DKT really learning?</a:t>
            </a:r>
            <a:endParaRPr/>
          </a:p>
        </p:txBody>
      </p:sp>
      <p:sp>
        <p:nvSpPr>
          <p:cNvPr id="1163" name="Google Shape;1163;p145"/>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In particular, there’s essentially no benefit to deep learning after several attempts on a skill (about the point where students often reach mastery, if they didn’t already know skill)</a:t>
            </a:r>
            <a:endParaRPr/>
          </a:p>
        </p:txBody>
      </p:sp>
      <p:pic>
        <p:nvPicPr>
          <p:cNvPr id="1164" name="Google Shape;1164;p145"/>
          <p:cNvPicPr preferRelativeResize="0"/>
          <p:nvPr/>
        </p:nvPicPr>
        <p:blipFill rotWithShape="1">
          <a:blip r:embed="rId3">
            <a:alphaModFix/>
          </a:blip>
          <a:srcRect b="0" l="0" r="0" t="0"/>
          <a:stretch/>
        </p:blipFill>
        <p:spPr>
          <a:xfrm>
            <a:off x="914400" y="3625674"/>
            <a:ext cx="7124700" cy="32642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146"/>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Other Important DKT variants: SAKT</a:t>
            </a:r>
            <a:endParaRPr/>
          </a:p>
        </p:txBody>
      </p:sp>
      <p:sp>
        <p:nvSpPr>
          <p:cNvPr id="1170" name="Google Shape;1170;p146"/>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Pandey &amp; Karypis (2019) proposed a DKT variant, called SAKT, which fits attentional weights between exercises and more explicitly predicts performance on current exercise from performance on past exercises</a:t>
            </a:r>
            <a:br>
              <a:rPr lang="en-US"/>
            </a:br>
            <a:endParaRPr/>
          </a:p>
          <a:p>
            <a:pPr indent="-320040" lvl="0" marL="320040" rtl="0" algn="l">
              <a:spcBef>
                <a:spcPts val="700"/>
              </a:spcBef>
              <a:spcAft>
                <a:spcPts val="0"/>
              </a:spcAft>
              <a:buSzPts val="1740"/>
              <a:buChar char="◻"/>
            </a:pPr>
            <a:r>
              <a:rPr lang="en-US"/>
              <a:t>Gets a little better fit, doubles down a little more on some limitations we’ve already discussed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147"/>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Other Important DKT variants: AKT</a:t>
            </a:r>
            <a:endParaRPr/>
          </a:p>
        </p:txBody>
      </p:sp>
      <p:sp>
        <p:nvSpPr>
          <p:cNvPr id="1176" name="Google Shape;1176;p147"/>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Ghosh et al. (2020) proposed a DKT variant, called AKT, which</a:t>
            </a:r>
            <a:endParaRPr/>
          </a:p>
          <a:p>
            <a:pPr indent="-274320" lvl="1" marL="640080" rtl="0" algn="l">
              <a:spcBef>
                <a:spcPts val="550"/>
              </a:spcBef>
              <a:spcAft>
                <a:spcPts val="0"/>
              </a:spcAft>
              <a:buSzPts val="1820"/>
              <a:buChar char="🞑"/>
            </a:pPr>
            <a:r>
              <a:rPr lang="en-US"/>
              <a:t>Explicitly stores and uses learner’s entire past practice history for each prediction</a:t>
            </a:r>
            <a:endParaRPr/>
          </a:p>
          <a:p>
            <a:pPr indent="-274320" lvl="1" marL="640080" rtl="0" algn="l">
              <a:spcBef>
                <a:spcPts val="550"/>
              </a:spcBef>
              <a:spcAft>
                <a:spcPts val="0"/>
              </a:spcAft>
              <a:buSzPts val="1820"/>
              <a:buChar char="🞑"/>
            </a:pPr>
            <a:r>
              <a:rPr lang="en-US"/>
              <a:t>Uses exponential decay curve to downweight past actions</a:t>
            </a:r>
            <a:endParaRPr/>
          </a:p>
          <a:p>
            <a:pPr indent="-274320" lvl="1" marL="640080" rtl="0" algn="l">
              <a:spcBef>
                <a:spcPts val="550"/>
              </a:spcBef>
              <a:spcAft>
                <a:spcPts val="0"/>
              </a:spcAft>
              <a:buSzPts val="1820"/>
              <a:buChar char="🞑"/>
            </a:pPr>
            <a:r>
              <a:rPr lang="en-US"/>
              <a:t>Uses Rasch-model embeddings to calculate item difficulty</a:t>
            </a:r>
            <a:endParaRPr/>
          </a:p>
          <a:p>
            <a:pPr indent="-158750" lvl="1" marL="640080" rtl="0" algn="l">
              <a:spcBef>
                <a:spcPts val="550"/>
              </a:spcBef>
              <a:spcAft>
                <a:spcPts val="0"/>
              </a:spcAft>
              <a:buSzPts val="182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148"/>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Adding in more information: SAINT+</a:t>
            </a:r>
            <a:endParaRPr/>
          </a:p>
        </p:txBody>
      </p:sp>
      <p:sp>
        <p:nvSpPr>
          <p:cNvPr id="1182" name="Google Shape;1182;p148"/>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Shin et al. (2021) added elapsed time and lag time as additional inputs, leading to better performance</a:t>
            </a:r>
            <a:endParaRPr/>
          </a:p>
          <a:p>
            <a:pPr indent="-209550" lvl="0" marL="320040" rtl="0" algn="l">
              <a:spcBef>
                <a:spcPts val="700"/>
              </a:spcBef>
              <a:spcAft>
                <a:spcPts val="0"/>
              </a:spcAft>
              <a:buSzPts val="17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149"/>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Adding in more information: </a:t>
            </a:r>
            <a:br>
              <a:rPr lang="en-US"/>
            </a:br>
            <a:r>
              <a:rPr lang="en-US"/>
              <a:t>Process-BERT</a:t>
            </a:r>
            <a:endParaRPr/>
          </a:p>
        </p:txBody>
      </p:sp>
      <p:sp>
        <p:nvSpPr>
          <p:cNvPr id="1188" name="Google Shape;1188;p149"/>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Scarlatos et al. (2022) added timing and use of resources such as calculator</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Additional information leads to better performance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Key Assumptions</a:t>
            </a:r>
            <a:endParaRPr/>
          </a:p>
        </p:txBody>
      </p:sp>
      <p:sp>
        <p:nvSpPr>
          <p:cNvPr id="192" name="Google Shape;192;p15"/>
          <p:cNvSpPr txBox="1"/>
          <p:nvPr>
            <p:ph idx="1" type="body"/>
          </p:nvPr>
        </p:nvSpPr>
        <p:spPr>
          <a:xfrm>
            <a:off x="612647" y="1600200"/>
            <a:ext cx="8153399" cy="5029199"/>
          </a:xfrm>
          <a:prstGeom prst="rect">
            <a:avLst/>
          </a:prstGeom>
          <a:noFill/>
          <a:ln>
            <a:noFill/>
          </a:ln>
        </p:spPr>
        <p:txBody>
          <a:bodyPr anchorCtr="0" anchor="t" bIns="45700" lIns="91425" spcFirstLastPara="1" rIns="91425" wrap="square" tIns="45700">
            <a:noAutofit/>
          </a:bodyPr>
          <a:lstStyle/>
          <a:p>
            <a:pPr indent="-320040" lvl="0" marL="320040" marR="0" rtl="0" algn="l">
              <a:lnSpc>
                <a:spcPct val="80000"/>
              </a:lnSpc>
              <a:spcBef>
                <a:spcPts val="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Each item must involve a single latent trait or skill</a:t>
            </a:r>
            <a:endParaRPr/>
          </a:p>
          <a:p>
            <a:pPr indent="-342899" lvl="1" marL="698500" marR="0" rtl="0" algn="l">
              <a:lnSpc>
                <a:spcPct val="80000"/>
              </a:lnSpc>
              <a:spcBef>
                <a:spcPts val="550"/>
              </a:spcBef>
              <a:spcAft>
                <a:spcPts val="0"/>
              </a:spcAft>
              <a:buClr>
                <a:schemeClr val="accent1"/>
              </a:buClr>
              <a:buSzPts val="1680"/>
              <a:buFont typeface="Noto Sans Symbols"/>
              <a:buChar char="❑"/>
            </a:pPr>
            <a:r>
              <a:rPr b="0" i="0" lang="en-US" sz="2400" u="none" cap="none" strike="noStrike">
                <a:solidFill>
                  <a:schemeClr val="dk1"/>
                </a:solidFill>
                <a:latin typeface="Arial"/>
                <a:ea typeface="Arial"/>
                <a:cs typeface="Arial"/>
                <a:sym typeface="Arial"/>
              </a:rPr>
              <a:t>Different from PFA, which we’ll talk about next lecture</a:t>
            </a:r>
            <a:endParaRPr/>
          </a:p>
          <a:p>
            <a:pPr indent="0" lvl="0" marL="0" marR="0" rtl="0" algn="l">
              <a:lnSpc>
                <a:spcPct val="80000"/>
              </a:lnSpc>
              <a:spcBef>
                <a:spcPts val="700"/>
              </a:spcBef>
              <a:spcAft>
                <a:spcPts val="0"/>
              </a:spcAft>
              <a:buClr>
                <a:schemeClr val="accent2"/>
              </a:buClr>
              <a:buSzPts val="675"/>
              <a:buFont typeface="Noto Sans Symbols"/>
              <a:buNone/>
            </a:pPr>
            <a:r>
              <a:t/>
            </a:r>
            <a:endParaRPr b="0" i="0" sz="2700" u="none" cap="none" strike="noStrike">
              <a:solidFill>
                <a:schemeClr val="dk1"/>
              </a:solidFill>
              <a:latin typeface="Noto Sans Symbols"/>
              <a:ea typeface="Noto Sans Symbols"/>
              <a:cs typeface="Noto Sans Symbols"/>
              <a:sym typeface="Noto Sans Symbols"/>
            </a:endParaRPr>
          </a:p>
          <a:p>
            <a:pPr indent="-320040" lvl="0" marL="320040" marR="0" rtl="0" algn="l">
              <a:lnSpc>
                <a:spcPct val="80000"/>
              </a:lnSpc>
              <a:spcBef>
                <a:spcPts val="70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Each skill has four parameters</a:t>
            </a:r>
            <a:endParaRPr sz="2700">
              <a:solidFill>
                <a:schemeClr val="dk1"/>
              </a:solidFill>
            </a:endParaRPr>
          </a:p>
          <a:p>
            <a:pPr indent="-217170" lvl="0" marL="320040" marR="0" rtl="0" algn="l">
              <a:lnSpc>
                <a:spcPct val="80000"/>
              </a:lnSpc>
              <a:spcBef>
                <a:spcPts val="700"/>
              </a:spcBef>
              <a:spcAft>
                <a:spcPts val="0"/>
              </a:spcAft>
              <a:buClr>
                <a:schemeClr val="accent2"/>
              </a:buClr>
              <a:buSzPts val="1620"/>
              <a:buFont typeface="Noto Sans Symbols"/>
              <a:buNone/>
            </a:pPr>
            <a:r>
              <a:t/>
            </a:r>
            <a:endParaRPr b="0" i="0" sz="2700" u="none" cap="none" strike="noStrike">
              <a:solidFill>
                <a:schemeClr val="dk1"/>
              </a:solidFill>
              <a:latin typeface="Arial"/>
              <a:ea typeface="Arial"/>
              <a:cs typeface="Arial"/>
              <a:sym typeface="Arial"/>
            </a:endParaRPr>
          </a:p>
          <a:p>
            <a:pPr indent="-320040" lvl="0" marL="320040" marR="0" rtl="0" algn="l">
              <a:lnSpc>
                <a:spcPct val="80000"/>
              </a:lnSpc>
              <a:spcBef>
                <a:spcPts val="700"/>
              </a:spcBef>
              <a:spcAft>
                <a:spcPts val="0"/>
              </a:spcAft>
              <a:buClr>
                <a:schemeClr val="accent2"/>
              </a:buClr>
              <a:buSzPts val="1620"/>
              <a:buFont typeface="Noto Sans Symbols"/>
              <a:buChar char="◻"/>
            </a:pPr>
            <a:r>
              <a:rPr lang="en-US" sz="2700">
                <a:solidFill>
                  <a:schemeClr val="dk1"/>
                </a:solidFill>
              </a:rPr>
              <a:t>Only the first attempt on each item matters</a:t>
            </a:r>
            <a:endParaRPr/>
          </a:p>
          <a:p>
            <a:pPr indent="-457200" lvl="1" marL="777240" rtl="0" algn="l">
              <a:lnSpc>
                <a:spcPct val="80000"/>
              </a:lnSpc>
              <a:spcBef>
                <a:spcPts val="700"/>
              </a:spcBef>
              <a:spcAft>
                <a:spcPts val="0"/>
              </a:spcAft>
              <a:buSzPts val="1620"/>
              <a:buFont typeface="Noto Sans Symbols"/>
              <a:buChar char="❑"/>
            </a:pPr>
            <a:r>
              <a:rPr lang="en-US" sz="2700">
                <a:solidFill>
                  <a:schemeClr val="dk1"/>
                </a:solidFill>
              </a:rPr>
              <a:t>i.e. is included in calculations</a:t>
            </a:r>
            <a:endParaRPr b="0" i="0" sz="2700" u="none" cap="none" strike="noStrike">
              <a:solidFill>
                <a:schemeClr val="dk1"/>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500"/>
                                        <p:tgtEl>
                                          <p:spTgt spid="1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Effect filter="fade" transition="in">
                                      <p:cBhvr>
                                        <p:cTn dur="500"/>
                                        <p:tgtEl>
                                          <p:spTgt spid="1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Effect filter="fade" transition="in">
                                      <p:cBhvr>
                                        <p:cTn dur="500"/>
                                        <p:tgtEl>
                                          <p:spTgt spid="19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150"/>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Curious methodological note</a:t>
            </a:r>
            <a:endParaRPr/>
          </a:p>
        </p:txBody>
      </p:sp>
      <p:sp>
        <p:nvSpPr>
          <p:cNvPr id="1194" name="Google Shape;1194;p150"/>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Most DKT-family papers report large improvements over previous algorithms, including other DKT-family algorithms</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Improvements that seem to mostly or entirely dissipate in the next paper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151"/>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Some reasons</a:t>
            </a:r>
            <a:endParaRPr/>
          </a:p>
        </p:txBody>
      </p:sp>
      <p:sp>
        <p:nvSpPr>
          <p:cNvPr id="1200" name="Google Shape;1200;p151"/>
          <p:cNvSpPr txBox="1"/>
          <p:nvPr>
            <p:ph idx="1" type="body"/>
          </p:nvPr>
        </p:nvSpPr>
        <p:spPr>
          <a:xfrm>
            <a:off x="457200" y="1600200"/>
            <a:ext cx="8229600" cy="5105400"/>
          </a:xfrm>
          <a:prstGeom prst="rect">
            <a:avLst/>
          </a:prstGeom>
          <a:noFill/>
          <a:ln>
            <a:noFill/>
          </a:ln>
        </p:spPr>
        <p:txBody>
          <a:bodyPr anchorCtr="0" anchor="t" bIns="45700" lIns="91425" spcFirstLastPara="1" rIns="91425" wrap="square" tIns="45700">
            <a:normAutofit lnSpcReduction="10000"/>
          </a:bodyPr>
          <a:lstStyle/>
          <a:p>
            <a:pPr indent="-320040" lvl="0" marL="320040" rtl="0" algn="l">
              <a:spcBef>
                <a:spcPts val="0"/>
              </a:spcBef>
              <a:spcAft>
                <a:spcPts val="0"/>
              </a:spcAft>
              <a:buSzPts val="1740"/>
              <a:buChar char="◻"/>
            </a:pPr>
            <a:r>
              <a:rPr lang="en-US"/>
              <a:t>Poor validation and over-fitting</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A lot of DKT-family papers don’t use student-level cross-validation</a:t>
            </a:r>
            <a:endParaRPr/>
          </a:p>
          <a:p>
            <a:pPr indent="-274320" lvl="1" marL="640080" rtl="0" algn="l">
              <a:spcBef>
                <a:spcPts val="550"/>
              </a:spcBef>
              <a:spcAft>
                <a:spcPts val="0"/>
              </a:spcAft>
              <a:buSzPts val="1820"/>
              <a:buChar char="🞑"/>
            </a:pPr>
            <a:r>
              <a:rPr lang="en-US"/>
              <a:t>Poor cross-validation benefits DKT-family algorithms more than other algorithms, because DKT-family fits more aggressively</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A lot of DKT-family papers fit their own hyperparameters but use past hyperparameters for other algorithms</a:t>
            </a:r>
            <a:endParaRPr/>
          </a:p>
          <a:p>
            <a:pPr indent="-209550" lvl="0" marL="320040" rtl="0" algn="l">
              <a:spcBef>
                <a:spcPts val="700"/>
              </a:spcBef>
              <a:spcAft>
                <a:spcPts val="0"/>
              </a:spcAft>
              <a:buSzPts val="17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152"/>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An evaluation</a:t>
            </a:r>
            <a:endParaRPr/>
          </a:p>
        </p:txBody>
      </p:sp>
      <p:sp>
        <p:nvSpPr>
          <p:cNvPr id="1206" name="Google Shape;1206;p152"/>
          <p:cNvSpPr txBox="1"/>
          <p:nvPr>
            <p:ph idx="1" type="body"/>
          </p:nvPr>
        </p:nvSpPr>
        <p:spPr>
          <a:xfrm>
            <a:off x="457200" y="1600200"/>
            <a:ext cx="8229600" cy="5105400"/>
          </a:xfrm>
          <a:prstGeom prst="rect">
            <a:avLst/>
          </a:prstGeom>
          <a:noFill/>
          <a:ln>
            <a:noFill/>
          </a:ln>
        </p:spPr>
        <p:txBody>
          <a:bodyPr anchorCtr="0" anchor="t" bIns="45700" lIns="91425" spcFirstLastPara="1" rIns="91425" wrap="square" tIns="45700">
            <a:normAutofit fontScale="92500" lnSpcReduction="20000"/>
          </a:bodyPr>
          <a:lstStyle/>
          <a:p>
            <a:pPr indent="-320059" lvl="0" marL="320040" rtl="0" algn="l">
              <a:spcBef>
                <a:spcPts val="0"/>
              </a:spcBef>
              <a:spcAft>
                <a:spcPts val="0"/>
              </a:spcAft>
              <a:buSzPct val="59999"/>
              <a:buChar char="◻"/>
            </a:pPr>
            <a:r>
              <a:rPr lang="en-US"/>
              <a:t>Gervet et al. (2020) compares KT algorithms on several data sets</a:t>
            </a:r>
            <a:endParaRPr/>
          </a:p>
          <a:p>
            <a:pPr indent="-320059" lvl="0" marL="320040" rtl="0" algn="l">
              <a:spcBef>
                <a:spcPts val="700"/>
              </a:spcBef>
              <a:spcAft>
                <a:spcPts val="0"/>
              </a:spcAft>
              <a:buSzPct val="59999"/>
              <a:buChar char="◻"/>
            </a:pPr>
            <a:r>
              <a:rPr lang="en-US"/>
              <a:t>Key findings</a:t>
            </a:r>
            <a:endParaRPr/>
          </a:p>
          <a:p>
            <a:pPr indent="-274320" lvl="1" marL="640080" rtl="0" algn="l">
              <a:spcBef>
                <a:spcPts val="550"/>
              </a:spcBef>
              <a:spcAft>
                <a:spcPts val="0"/>
              </a:spcAft>
              <a:buSzPct val="70000"/>
              <a:buChar char="🞑"/>
            </a:pPr>
            <a:r>
              <a:rPr lang="en-US"/>
              <a:t>Different data sets have different winners</a:t>
            </a:r>
            <a:endParaRPr/>
          </a:p>
          <a:p>
            <a:pPr indent="-274320" lvl="1" marL="640080" rtl="0" algn="l">
              <a:spcBef>
                <a:spcPts val="550"/>
              </a:spcBef>
              <a:spcAft>
                <a:spcPts val="0"/>
              </a:spcAft>
              <a:buSzPct val="70000"/>
              <a:buChar char="🞑"/>
            </a:pPr>
            <a:r>
              <a:rPr lang="en-US"/>
              <a:t>DKT-family performs better than other algorithms on large data sets, but worse on smaller data sets</a:t>
            </a:r>
            <a:endParaRPr/>
          </a:p>
          <a:p>
            <a:pPr indent="-274320" lvl="1" marL="640080" rtl="0" algn="l">
              <a:spcBef>
                <a:spcPts val="550"/>
              </a:spcBef>
              <a:spcAft>
                <a:spcPts val="0"/>
              </a:spcAft>
              <a:buSzPct val="70000"/>
              <a:buChar char="🞑"/>
            </a:pPr>
            <a:r>
              <a:rPr lang="en-US"/>
              <a:t>DKT-family algorithms perform worse than LKT-family on data sets with very high numbers of practices per skill (i.e. language learning)</a:t>
            </a:r>
            <a:endParaRPr/>
          </a:p>
          <a:p>
            <a:pPr indent="-274320" lvl="1" marL="640080" rtl="0" algn="l">
              <a:spcBef>
                <a:spcPts val="550"/>
              </a:spcBef>
              <a:spcAft>
                <a:spcPts val="0"/>
              </a:spcAft>
              <a:buSzPct val="70000"/>
              <a:buChar char="🞑"/>
            </a:pPr>
            <a:r>
              <a:rPr lang="en-US"/>
              <a:t>DKT-family algorithms do better at predicting if exact order of items matters (which can occur if items within a skill vary a lot)</a:t>
            </a:r>
            <a:endParaRPr/>
          </a:p>
          <a:p>
            <a:pPr indent="-274320" lvl="1" marL="640080" rtl="0" algn="l">
              <a:spcBef>
                <a:spcPts val="550"/>
              </a:spcBef>
              <a:spcAft>
                <a:spcPts val="0"/>
              </a:spcAft>
              <a:buSzPct val="70000"/>
              <a:buChar char="🞑"/>
            </a:pPr>
            <a:r>
              <a:rPr lang="en-US"/>
              <a:t>DKT-family algorithms reach peak performance faster than other algorithms (also seen in Zhang et al., 2021)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53"/>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Next Frontier for DKT-family: </a:t>
            </a:r>
            <a:br>
              <a:rPr lang="en-US"/>
            </a:br>
            <a:r>
              <a:rPr lang="en-US"/>
              <a:t>Beyond Correctness</a:t>
            </a:r>
            <a:endParaRPr/>
          </a:p>
        </p:txBody>
      </p:sp>
      <p:sp>
        <p:nvSpPr>
          <p:cNvPr id="1212" name="Google Shape;1212;p153"/>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Option Tracing (Ghosh et al., 2021) extends output layer to predict which multiple choice item the student will select</a:t>
            </a:r>
            <a:endParaRPr/>
          </a:p>
          <a:p>
            <a:pPr indent="-209550" lvl="0" marL="320040" rtl="0" algn="l">
              <a:spcBef>
                <a:spcPts val="700"/>
              </a:spcBef>
              <a:spcAft>
                <a:spcPts val="0"/>
              </a:spcAft>
              <a:buSzPts val="1740"/>
              <a:buNone/>
            </a:pPr>
            <a:r>
              <a:t/>
            </a:r>
            <a:endParaRPr/>
          </a:p>
          <a:p>
            <a:pPr indent="-209550" lvl="0" marL="320040" rtl="0" algn="l">
              <a:spcBef>
                <a:spcPts val="700"/>
              </a:spcBef>
              <a:spcAft>
                <a:spcPts val="0"/>
              </a:spcAft>
              <a:buSzPts val="17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54"/>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Next Frontier for DKT-family: </a:t>
            </a:r>
            <a:br>
              <a:rPr lang="en-US"/>
            </a:br>
            <a:r>
              <a:rPr lang="en-US"/>
              <a:t>Beyond Correctness</a:t>
            </a:r>
            <a:endParaRPr/>
          </a:p>
        </p:txBody>
      </p:sp>
      <p:sp>
        <p:nvSpPr>
          <p:cNvPr id="1218" name="Google Shape;1218;p154"/>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Open-Ended Knowledge Tracing (Liu et al., 2022) integrates KT with </a:t>
            </a:r>
            <a:endParaRPr/>
          </a:p>
          <a:p>
            <a:pPr indent="-274320" lvl="1" marL="640080" rtl="0" algn="l">
              <a:spcBef>
                <a:spcPts val="550"/>
              </a:spcBef>
              <a:spcAft>
                <a:spcPts val="0"/>
              </a:spcAft>
              <a:buSzPts val="1820"/>
              <a:buChar char="🞑"/>
            </a:pPr>
            <a:r>
              <a:rPr lang="en-US"/>
              <a:t>A GPT-2 model fine-tuned on 2.1 million Java code exercises and written descriptions of them</a:t>
            </a:r>
            <a:endParaRPr/>
          </a:p>
          <a:p>
            <a:pPr indent="-158750" lvl="1" marL="640080" rtl="0" algn="l">
              <a:spcBef>
                <a:spcPts val="550"/>
              </a:spcBef>
              <a:spcAft>
                <a:spcPts val="0"/>
              </a:spcAft>
              <a:buSzPts val="1820"/>
              <a:buNone/>
            </a:pPr>
            <a:r>
              <a:t/>
            </a:r>
            <a:endParaRPr/>
          </a:p>
          <a:p>
            <a:pPr indent="-320040" lvl="0" marL="320040" rtl="0" algn="l">
              <a:spcBef>
                <a:spcPts val="700"/>
              </a:spcBef>
              <a:spcAft>
                <a:spcPts val="0"/>
              </a:spcAft>
              <a:buSzPts val="1740"/>
              <a:buChar char="◻"/>
            </a:pPr>
            <a:r>
              <a:rPr lang="en-US"/>
              <a:t>In order to generate predicted student code which makes predicted specific errors</a:t>
            </a:r>
            <a:endParaRPr/>
          </a:p>
          <a:p>
            <a:pPr indent="-209550" lvl="0" marL="320040" rtl="0" algn="l">
              <a:spcBef>
                <a:spcPts val="700"/>
              </a:spcBef>
              <a:spcAft>
                <a:spcPts val="0"/>
              </a:spcAft>
              <a:buSzPts val="17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55"/>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DKT-family: work continues</a:t>
            </a:r>
            <a:endParaRPr/>
          </a:p>
        </p:txBody>
      </p:sp>
      <p:sp>
        <p:nvSpPr>
          <p:cNvPr id="1224" name="Google Shape;1224;p155"/>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Dozens of recent papers trying to get better results by adjusting the deep learning framework in various ways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15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Is future correctness enough?</a:t>
            </a:r>
            <a:endParaRPr b="0" i="0" sz="4400" u="none" cap="none" strike="noStrike">
              <a:solidFill>
                <a:schemeClr val="dk2"/>
              </a:solidFill>
              <a:latin typeface="Arial"/>
              <a:ea typeface="Arial"/>
              <a:cs typeface="Arial"/>
              <a:sym typeface="Arial"/>
            </a:endParaRPr>
          </a:p>
        </p:txBody>
      </p:sp>
      <p:sp>
        <p:nvSpPr>
          <p:cNvPr id="1230" name="Google Shape;1230;p15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rtl="0" algn="l">
              <a:spcBef>
                <a:spcPts val="0"/>
              </a:spcBef>
              <a:spcAft>
                <a:spcPts val="0"/>
              </a:spcAft>
              <a:buSzPts val="1740"/>
              <a:buFont typeface="Noto Sans Symbols"/>
              <a:buChar char="◻"/>
            </a:pPr>
            <a:r>
              <a:rPr b="0" i="0" lang="en-US" sz="2900" u="none" cap="none" strike="noStrike">
                <a:solidFill>
                  <a:schemeClr val="dk1"/>
                </a:solidFill>
                <a:latin typeface="Arial"/>
                <a:ea typeface="Arial"/>
                <a:cs typeface="Arial"/>
                <a:sym typeface="Arial"/>
              </a:rPr>
              <a:t>Up until this point we’ve been talkin</a:t>
            </a:r>
            <a:r>
              <a:rPr lang="en-US" sz="2900">
                <a:solidFill>
                  <a:schemeClr val="dk1"/>
                </a:solidFill>
                <a:latin typeface="Arial"/>
                <a:ea typeface="Arial"/>
                <a:cs typeface="Arial"/>
                <a:sym typeface="Arial"/>
              </a:rPr>
              <a:t>g about predicting future correctness</a:t>
            </a:r>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p:txBody>
      </p:sp>
    </p:spTree>
  </p:cSld>
  <p:clrMapOvr>
    <a:masterClrMapping/>
  </p:clrMapOvr>
  <p:transition spd="med">
    <p:fade/>
  </p:transition>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15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But what if you forget it tomorrow?</a:t>
            </a:r>
            <a:endParaRPr b="0" i="0" sz="4400" u="none" cap="none" strike="noStrike">
              <a:solidFill>
                <a:schemeClr val="dk2"/>
              </a:solidFill>
              <a:latin typeface="Arial"/>
              <a:ea typeface="Arial"/>
              <a:cs typeface="Arial"/>
              <a:sym typeface="Arial"/>
            </a:endParaRPr>
          </a:p>
        </p:txBody>
      </p:sp>
      <p:sp>
        <p:nvSpPr>
          <p:cNvPr id="1236" name="Google Shape;1236;p15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Another way to look at knowledge is – how long will you remember it?</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p:txBody>
      </p:sp>
    </p:spTree>
  </p:cSld>
  <p:clrMapOvr>
    <a:masterClrMapping/>
  </p:clrMapOvr>
  <p:transition spd="med">
    <p:fade/>
  </p:transition>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5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Relevant for all knowledge</a:t>
            </a:r>
            <a:endParaRPr b="0" i="0" sz="4400" u="none" cap="none" strike="noStrike">
              <a:solidFill>
                <a:schemeClr val="dk2"/>
              </a:solidFill>
              <a:latin typeface="Arial"/>
              <a:ea typeface="Arial"/>
              <a:cs typeface="Arial"/>
              <a:sym typeface="Arial"/>
            </a:endParaRPr>
          </a:p>
        </p:txBody>
      </p:sp>
      <p:sp>
        <p:nvSpPr>
          <p:cNvPr id="1242" name="Google Shape;1242;p15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Mostly studied in the context of memory for facts, rather than skills</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How do you say banana in Spanish?</a:t>
            </a:r>
            <a:endParaRPr/>
          </a:p>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What is the capital of New York?</a:t>
            </a:r>
            <a:endParaRPr/>
          </a:p>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Where are the Islands of Langerhans?</a:t>
            </a:r>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p:txBody>
      </p:sp>
    </p:spTree>
  </p:cSld>
  <p:clrMapOvr>
    <a:masterClrMapping/>
  </p:clrMapOvr>
  <p:transition spd="med">
    <p:fade/>
  </p:transition>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5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Spacing Effect</a:t>
            </a:r>
            <a:endParaRPr b="0" i="0" sz="4400" u="none" cap="none" strike="noStrike">
              <a:solidFill>
                <a:schemeClr val="dk2"/>
              </a:solidFill>
              <a:latin typeface="Arial"/>
              <a:ea typeface="Arial"/>
              <a:cs typeface="Arial"/>
              <a:sym typeface="Arial"/>
            </a:endParaRPr>
          </a:p>
        </p:txBody>
      </p:sp>
      <p:sp>
        <p:nvSpPr>
          <p:cNvPr id="1248" name="Google Shape;1248;p15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It has long been known that spaced practice (i.e. </a:t>
            </a:r>
            <a:r>
              <a:rPr lang="en-US" sz="2900">
                <a:solidFill>
                  <a:schemeClr val="dk1"/>
                </a:solidFill>
              </a:rPr>
              <a:t>pausing between studying the same fact) is better than massed practice (i.e. cramming)</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lang="en-US" sz="2900">
                <a:solidFill>
                  <a:schemeClr val="dk1"/>
                </a:solidFill>
              </a:rPr>
              <a:t>Early adaptive systems implemented this behavior in simple ways (i.e. Leitner, 1972)</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Key Assumptions</a:t>
            </a:r>
            <a:endParaRPr/>
          </a:p>
        </p:txBody>
      </p:sp>
      <p:sp>
        <p:nvSpPr>
          <p:cNvPr id="198" name="Google Shape;198;p16"/>
          <p:cNvSpPr txBox="1"/>
          <p:nvPr>
            <p:ph idx="1" type="body"/>
          </p:nvPr>
        </p:nvSpPr>
        <p:spPr>
          <a:xfrm>
            <a:off x="612647" y="1600200"/>
            <a:ext cx="8153399" cy="5029199"/>
          </a:xfrm>
          <a:prstGeom prst="rect">
            <a:avLst/>
          </a:prstGeom>
          <a:noFill/>
          <a:ln>
            <a:noFill/>
          </a:ln>
        </p:spPr>
        <p:txBody>
          <a:bodyPr anchorCtr="0" anchor="t" bIns="45700" lIns="91425" spcFirstLastPara="1" rIns="91425" wrap="square" tIns="45700">
            <a:noAutofit/>
          </a:bodyPr>
          <a:lstStyle/>
          <a:p>
            <a:pPr indent="-320040" lvl="0" marL="320040" marR="0" rtl="0" algn="l">
              <a:lnSpc>
                <a:spcPct val="80000"/>
              </a:lnSpc>
              <a:spcBef>
                <a:spcPts val="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From these parameters, and the pattern of successes and failures the student has had on each relevant skill so far</a:t>
            </a:r>
            <a:endParaRPr/>
          </a:p>
          <a:p>
            <a:pPr indent="-320040" lvl="0" marL="320040" marR="0" rtl="0" algn="l">
              <a:lnSpc>
                <a:spcPct val="80000"/>
              </a:lnSpc>
              <a:spcBef>
                <a:spcPts val="700"/>
              </a:spcBef>
              <a:spcAft>
                <a:spcPts val="0"/>
              </a:spcAft>
              <a:buClr>
                <a:schemeClr val="accent2"/>
              </a:buClr>
              <a:buSzPts val="1609"/>
              <a:buFont typeface="Noto Sans Symbols"/>
              <a:buNone/>
            </a:pPr>
            <a:r>
              <a:t/>
            </a:r>
            <a:endParaRPr b="0" i="0" sz="2700" u="none" cap="none" strike="noStrike">
              <a:solidFill>
                <a:schemeClr val="dk1"/>
              </a:solidFill>
              <a:latin typeface="Arial"/>
              <a:ea typeface="Arial"/>
              <a:cs typeface="Arial"/>
              <a:sym typeface="Arial"/>
            </a:endParaRPr>
          </a:p>
          <a:p>
            <a:pPr indent="-320040" lvl="0" marL="320040" marR="0" rtl="0" algn="l">
              <a:lnSpc>
                <a:spcPct val="80000"/>
              </a:lnSpc>
              <a:spcBef>
                <a:spcPts val="700"/>
              </a:spcBef>
              <a:spcAft>
                <a:spcPts val="0"/>
              </a:spcAft>
              <a:buClr>
                <a:schemeClr val="accent2"/>
              </a:buClr>
              <a:buSzPts val="1620"/>
              <a:buFont typeface="Noto Sans Symbols"/>
              <a:buChar char="◻"/>
            </a:pPr>
            <a:r>
              <a:rPr b="0" i="0" lang="en-US" sz="2700" u="none" cap="none" strike="noStrike">
                <a:solidFill>
                  <a:schemeClr val="dk1"/>
                </a:solidFill>
                <a:latin typeface="Arial"/>
                <a:ea typeface="Arial"/>
                <a:cs typeface="Arial"/>
                <a:sym typeface="Arial"/>
              </a:rPr>
              <a:t>We can compute </a:t>
            </a:r>
            <a:endParaRPr/>
          </a:p>
          <a:p>
            <a:pPr indent="-342899" lvl="1" marL="698500" marR="0" rtl="0" algn="l">
              <a:lnSpc>
                <a:spcPct val="80000"/>
              </a:lnSpc>
              <a:spcBef>
                <a:spcPts val="550"/>
              </a:spcBef>
              <a:spcAft>
                <a:spcPts val="0"/>
              </a:spcAft>
              <a:buClr>
                <a:schemeClr val="accent1"/>
              </a:buClr>
              <a:buSzPts val="1680"/>
              <a:buFont typeface="Noto Sans Symbols"/>
              <a:buChar char="❑"/>
            </a:pPr>
            <a:r>
              <a:rPr b="0" i="0" lang="en-US" sz="2400" u="none" cap="none" strike="noStrike">
                <a:solidFill>
                  <a:schemeClr val="dk1"/>
                </a:solidFill>
                <a:latin typeface="Arial"/>
                <a:ea typeface="Arial"/>
                <a:cs typeface="Arial"/>
                <a:sym typeface="Arial"/>
              </a:rPr>
              <a:t>Latent knowledge P(Ln) </a:t>
            </a:r>
            <a:endParaRPr/>
          </a:p>
          <a:p>
            <a:pPr indent="-342899" lvl="1" marL="698500" marR="0" rtl="0" algn="l">
              <a:lnSpc>
                <a:spcPct val="80000"/>
              </a:lnSpc>
              <a:spcBef>
                <a:spcPts val="550"/>
              </a:spcBef>
              <a:spcAft>
                <a:spcPts val="0"/>
              </a:spcAft>
              <a:buClr>
                <a:schemeClr val="accent1"/>
              </a:buClr>
              <a:buSzPts val="1680"/>
              <a:buFont typeface="Noto Sans Symbols"/>
              <a:buChar char="❑"/>
            </a:pPr>
            <a:r>
              <a:rPr b="0" i="0" lang="en-US" sz="2400" u="none" cap="none" strike="noStrike">
                <a:solidFill>
                  <a:schemeClr val="dk1"/>
                </a:solidFill>
                <a:latin typeface="Arial"/>
                <a:ea typeface="Arial"/>
                <a:cs typeface="Arial"/>
                <a:sym typeface="Arial"/>
              </a:rPr>
              <a:t>The probability P(CORR) that the learner will get the item correct</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5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500"/>
                                        <p:tgtEl>
                                          <p:spTgt spid="1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animEffect filter="fade" transition="in">
                                      <p:cBhvr>
                                        <p:cTn dur="500"/>
                                        <p:tgtEl>
                                          <p:spTgt spid="19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16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ACT-R Memory Equations (Pavlik &amp; Anderson, 2005)</a:t>
            </a:r>
            <a:endParaRPr b="0" i="0" sz="4400" u="none" cap="none" strike="noStrike">
              <a:solidFill>
                <a:schemeClr val="dk2"/>
              </a:solidFill>
              <a:latin typeface="Arial"/>
              <a:ea typeface="Arial"/>
              <a:cs typeface="Arial"/>
              <a:sym typeface="Arial"/>
            </a:endParaRPr>
          </a:p>
        </p:txBody>
      </p:sp>
      <p:sp>
        <p:nvSpPr>
          <p:cNvPr id="1254" name="Google Shape;1254;p16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Memory duration can be understood in terms of memory strength (referred to as activation)</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p:txBody>
      </p:sp>
    </p:spTree>
  </p:cSld>
  <p:clrMapOvr>
    <a:masterClrMapping/>
  </p:clrMapOvr>
  <p:transition spd="med">
    <p:fade/>
  </p:transition>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16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1100"/>
              <a:buFont typeface="Twentieth Century"/>
              <a:buNone/>
            </a:pPr>
            <a:r>
              <a:rPr lang="en-US" sz="4400">
                <a:solidFill>
                  <a:schemeClr val="dk2"/>
                </a:solidFill>
              </a:rPr>
              <a:t>ACT-R Memory Equations (Pavlik &amp; Anderson, 2005)</a:t>
            </a:r>
            <a:endParaRPr b="0" i="0" sz="4400" u="none" cap="none" strike="noStrike">
              <a:solidFill>
                <a:schemeClr val="dk2"/>
              </a:solidFill>
              <a:latin typeface="Arial"/>
              <a:ea typeface="Arial"/>
              <a:cs typeface="Arial"/>
              <a:sym typeface="Arial"/>
            </a:endParaRPr>
          </a:p>
        </p:txBody>
      </p:sp>
      <p:sp>
        <p:nvSpPr>
          <p:cNvPr id="1260" name="Google Shape;1260;p16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 </a:t>
            </a:r>
            <a:endParaRPr/>
          </a:p>
        </p:txBody>
      </p:sp>
    </p:spTree>
  </p:cSld>
  <p:clrMapOvr>
    <a:masterClrMapping/>
  </p:clrMapOvr>
  <p:transition spd="med">
    <p:fade/>
  </p:transition>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6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1100"/>
              <a:buFont typeface="Twentieth Century"/>
              <a:buNone/>
            </a:pPr>
            <a:r>
              <a:rPr lang="en-US" sz="4400">
                <a:solidFill>
                  <a:schemeClr val="dk2"/>
                </a:solidFill>
              </a:rPr>
              <a:t>ACT-R Memory Equations (Pavlik &amp; Anderson, 2005)</a:t>
            </a:r>
            <a:endParaRPr b="0" i="0" sz="4400" u="none" cap="none" strike="noStrike">
              <a:solidFill>
                <a:schemeClr val="dk2"/>
              </a:solidFill>
              <a:latin typeface="Arial"/>
              <a:ea typeface="Arial"/>
              <a:cs typeface="Arial"/>
              <a:sym typeface="Arial"/>
            </a:endParaRPr>
          </a:p>
        </p:txBody>
      </p:sp>
      <p:sp>
        <p:nvSpPr>
          <p:cNvPr id="1266" name="Google Shape;1266;p16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 </a:t>
            </a:r>
            <a:endParaRPr/>
          </a:p>
        </p:txBody>
      </p:sp>
    </p:spTree>
  </p:cSld>
  <p:clrMapOvr>
    <a:masterClrMapping/>
  </p:clrMapOvr>
  <p:transition spd="med">
    <p:fade/>
  </p:transition>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6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1100"/>
              <a:buFont typeface="Twentieth Century"/>
              <a:buNone/>
            </a:pPr>
            <a:r>
              <a:rPr lang="en-US" sz="4400">
                <a:solidFill>
                  <a:schemeClr val="dk2"/>
                </a:solidFill>
              </a:rPr>
              <a:t>ACT-R Memory Equations (Pavlik &amp; Anderson, 2005)</a:t>
            </a:r>
            <a:endParaRPr b="0" i="0" sz="4400" u="none" cap="none" strike="noStrike">
              <a:solidFill>
                <a:schemeClr val="dk2"/>
              </a:solidFill>
              <a:latin typeface="Arial"/>
              <a:ea typeface="Arial"/>
              <a:cs typeface="Arial"/>
              <a:sym typeface="Arial"/>
            </a:endParaRPr>
          </a:p>
        </p:txBody>
      </p:sp>
      <p:sp>
        <p:nvSpPr>
          <p:cNvPr id="1272" name="Google Shape;1272;p16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lang="en-US" sz="2800">
                <a:solidFill>
                  <a:schemeClr val="dk1"/>
                </a:solidFill>
              </a:rPr>
              <a:t>Implications</a:t>
            </a:r>
            <a:endParaRPr/>
          </a:p>
          <a:p>
            <a:pPr indent="-213361" lvl="0" marL="320040" marR="0" rtl="0" algn="l">
              <a:spcBef>
                <a:spcPts val="0"/>
              </a:spcBef>
              <a:spcAft>
                <a:spcPts val="0"/>
              </a:spcAft>
              <a:buClr>
                <a:schemeClr val="accent2"/>
              </a:buClr>
              <a:buSzPts val="1680"/>
              <a:buFont typeface="Noto Sans Symbols"/>
              <a:buNone/>
            </a:pPr>
            <a:r>
              <a:t/>
            </a:r>
            <a:endParaRPr sz="2800">
              <a:solidFill>
                <a:schemeClr val="dk1"/>
              </a:solidFill>
            </a:endParaRPr>
          </a:p>
          <a:p>
            <a:pPr indent="-320040" lvl="0" marL="320040" marR="0" rtl="0" algn="l">
              <a:spcBef>
                <a:spcPts val="0"/>
              </a:spcBef>
              <a:spcAft>
                <a:spcPts val="0"/>
              </a:spcAft>
              <a:buClr>
                <a:schemeClr val="accent2"/>
              </a:buClr>
              <a:buSzPts val="1680"/>
              <a:buFont typeface="Noto Sans Symbols"/>
              <a:buChar char="◻"/>
            </a:pPr>
            <a:r>
              <a:rPr lang="en-US" sz="2800">
                <a:solidFill>
                  <a:schemeClr val="dk1"/>
                </a:solidFill>
              </a:rPr>
              <a:t>More practice = better memory</a:t>
            </a:r>
            <a:endParaRPr/>
          </a:p>
          <a:p>
            <a:pPr indent="-213361" lvl="0" marL="320040" marR="0" rtl="0" algn="l">
              <a:spcBef>
                <a:spcPts val="0"/>
              </a:spcBef>
              <a:spcAft>
                <a:spcPts val="0"/>
              </a:spcAft>
              <a:buClr>
                <a:schemeClr val="accent2"/>
              </a:buClr>
              <a:buSzPts val="1680"/>
              <a:buFont typeface="Noto Sans Symbols"/>
              <a:buNone/>
            </a:pPr>
            <a:r>
              <a:t/>
            </a:r>
            <a:endParaRPr sz="2800">
              <a:solidFill>
                <a:schemeClr val="dk1"/>
              </a:solidFill>
            </a:endParaRPr>
          </a:p>
          <a:p>
            <a:pPr indent="-320040" lvl="0" marL="320040" marR="0" rtl="0" algn="l">
              <a:spcBef>
                <a:spcPts val="0"/>
              </a:spcBef>
              <a:spcAft>
                <a:spcPts val="0"/>
              </a:spcAft>
              <a:buClr>
                <a:schemeClr val="accent2"/>
              </a:buClr>
              <a:buSzPts val="1680"/>
              <a:buFont typeface="Noto Sans Symbols"/>
              <a:buChar char="◻"/>
            </a:pPr>
            <a:r>
              <a:rPr lang="en-US" sz="2800">
                <a:solidFill>
                  <a:schemeClr val="dk1"/>
                </a:solidFill>
              </a:rPr>
              <a:t>More time between practices = better memory</a:t>
            </a:r>
            <a:endParaRPr/>
          </a:p>
          <a:p>
            <a:pPr indent="-320040" lvl="1" marL="640080" rtl="0" algn="l">
              <a:spcBef>
                <a:spcPts val="0"/>
              </a:spcBef>
              <a:spcAft>
                <a:spcPts val="0"/>
              </a:spcAft>
              <a:buClr>
                <a:schemeClr val="accent2"/>
              </a:buClr>
              <a:buSzPts val="1680"/>
              <a:buFont typeface="Noto Sans Symbols"/>
              <a:buChar char="◻"/>
            </a:pPr>
            <a:r>
              <a:rPr lang="en-US" sz="2800">
                <a:solidFill>
                  <a:schemeClr val="dk1"/>
                </a:solidFill>
              </a:rPr>
              <a:t>Most efficient learning comes from dense practice followed by expanding amounts of time in between practices (Pavlik &amp; Anderson, 2008)</a:t>
            </a:r>
            <a:endParaRPr/>
          </a:p>
        </p:txBody>
      </p:sp>
    </p:spTree>
  </p:cSld>
  <p:clrMapOvr>
    <a:masterClrMapping/>
  </p:clrMapOvr>
  <p:transition spd="med">
    <p:fade/>
  </p:transition>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6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MCM (Mozer et al., 2009)</a:t>
            </a:r>
            <a:endParaRPr b="0" i="0" sz="4400" u="none" cap="none" strike="noStrike">
              <a:solidFill>
                <a:schemeClr val="dk2"/>
              </a:solidFill>
              <a:latin typeface="Arial"/>
              <a:ea typeface="Arial"/>
              <a:cs typeface="Arial"/>
              <a:sym typeface="Arial"/>
            </a:endParaRPr>
          </a:p>
        </p:txBody>
      </p:sp>
      <p:sp>
        <p:nvSpPr>
          <p:cNvPr id="1278" name="Google Shape;1278;p16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b="0" i="0" lang="en-US" sz="2800" u="none" cap="none" strike="noStrike">
                <a:solidFill>
                  <a:schemeClr val="dk1"/>
                </a:solidFill>
              </a:rPr>
              <a:t>Postulates that decay speed drops, the more times a fact is encountered</a:t>
            </a:r>
            <a:endParaRPr/>
          </a:p>
          <a:p>
            <a:pPr indent="-213361" lvl="0" marL="320040" marR="0" rtl="0" algn="l">
              <a:spcBef>
                <a:spcPts val="0"/>
              </a:spcBef>
              <a:spcAft>
                <a:spcPts val="0"/>
              </a:spcAft>
              <a:buClr>
                <a:schemeClr val="accent2"/>
              </a:buClr>
              <a:buSzPts val="1680"/>
              <a:buFont typeface="Noto Sans Symbols"/>
              <a:buNone/>
            </a:pPr>
            <a:r>
              <a:t/>
            </a:r>
            <a:endParaRPr sz="2800">
              <a:solidFill>
                <a:schemeClr val="dk1"/>
              </a:solidFill>
            </a:endParaRPr>
          </a:p>
          <a:p>
            <a:pPr indent="-320040" lvl="0" marL="320040" marR="0" rtl="0" algn="l">
              <a:spcBef>
                <a:spcPts val="0"/>
              </a:spcBef>
              <a:spcAft>
                <a:spcPts val="0"/>
              </a:spcAft>
              <a:buClr>
                <a:schemeClr val="accent2"/>
              </a:buClr>
              <a:buSzPts val="1680"/>
              <a:buFont typeface="Noto Sans Symbols"/>
              <a:buChar char="◻"/>
            </a:pPr>
            <a:r>
              <a:rPr lang="en-US" sz="2800">
                <a:solidFill>
                  <a:schemeClr val="dk1"/>
                </a:solidFill>
              </a:rPr>
              <a:t>Functionally complex model where</a:t>
            </a:r>
            <a:endParaRPr/>
          </a:p>
          <a:p>
            <a:pPr indent="-213361" lvl="0" marL="320040" marR="0" rtl="0" algn="l">
              <a:spcBef>
                <a:spcPts val="0"/>
              </a:spcBef>
              <a:spcAft>
                <a:spcPts val="0"/>
              </a:spcAft>
              <a:buClr>
                <a:schemeClr val="accent2"/>
              </a:buClr>
              <a:buSzPts val="1680"/>
              <a:buFont typeface="Noto Sans Symbols"/>
              <a:buNone/>
            </a:pPr>
            <a:r>
              <a:t/>
            </a:r>
            <a:endParaRPr b="0" i="0" sz="2800" u="none" cap="none" strike="noStrike">
              <a:solidFill>
                <a:schemeClr val="dk1"/>
              </a:solidFill>
            </a:endParaRPr>
          </a:p>
          <a:p>
            <a:pPr indent="-320040" lvl="1" marL="640080" rtl="0" algn="l">
              <a:spcBef>
                <a:spcPts val="0"/>
              </a:spcBef>
              <a:spcAft>
                <a:spcPts val="0"/>
              </a:spcAft>
              <a:buClr>
                <a:schemeClr val="accent2"/>
              </a:buClr>
              <a:buSzPts val="1680"/>
              <a:buFont typeface="Noto Sans Symbols"/>
              <a:buChar char="◻"/>
            </a:pPr>
            <a:r>
              <a:rPr b="0" i="0" lang="en-US" sz="2800" u="none" cap="none" strike="noStrike">
                <a:solidFill>
                  <a:schemeClr val="dk1"/>
                </a:solidFill>
              </a:rPr>
              <a:t>Knowledge strength (and therefore probability of remembering) is a function of the sum of the traces’ actual contributions, divided by the product of their potential contributions</a:t>
            </a:r>
            <a:endParaRPr/>
          </a:p>
          <a:p>
            <a:pPr indent="-213361" lvl="1" marL="640080" rtl="0" algn="l">
              <a:spcBef>
                <a:spcPts val="0"/>
              </a:spcBef>
              <a:spcAft>
                <a:spcPts val="0"/>
              </a:spcAft>
              <a:buClr>
                <a:schemeClr val="accent2"/>
              </a:buClr>
              <a:buSzPts val="1680"/>
              <a:buFont typeface="Noto Sans Symbols"/>
              <a:buNone/>
            </a:pPr>
            <a:r>
              <a:t/>
            </a:r>
            <a:endParaRPr sz="2800">
              <a:solidFill>
                <a:schemeClr val="dk1"/>
              </a:solidFill>
            </a:endParaRPr>
          </a:p>
          <a:p>
            <a:pPr indent="-320040" lvl="1" marL="640080" rtl="0" algn="l">
              <a:spcBef>
                <a:spcPts val="0"/>
              </a:spcBef>
              <a:spcAft>
                <a:spcPts val="0"/>
              </a:spcAft>
              <a:buClr>
                <a:schemeClr val="accent2"/>
              </a:buClr>
              <a:buSzPts val="1680"/>
              <a:buFont typeface="Noto Sans Symbols"/>
              <a:buChar char="◻"/>
            </a:pPr>
            <a:r>
              <a:rPr b="0" i="0" lang="en-US" sz="2800" u="none" cap="none" strike="noStrike">
                <a:solidFill>
                  <a:schemeClr val="dk1"/>
                </a:solidFill>
              </a:rPr>
              <a:t>Power function is estimated as a combination of exponential functions</a:t>
            </a:r>
            <a:endParaRPr sz="2800">
              <a:solidFill>
                <a:schemeClr val="dk1"/>
              </a:solidFill>
            </a:endParaRPr>
          </a:p>
          <a:p>
            <a:pPr indent="-213361" lvl="0" marL="320040" marR="0" rtl="0" algn="l">
              <a:spcBef>
                <a:spcPts val="0"/>
              </a:spcBef>
              <a:spcAft>
                <a:spcPts val="0"/>
              </a:spcAft>
              <a:buClr>
                <a:schemeClr val="accent2"/>
              </a:buClr>
              <a:buSzPts val="1680"/>
              <a:buFont typeface="Noto Sans Symbols"/>
              <a:buNone/>
            </a:pPr>
            <a:r>
              <a:t/>
            </a:r>
            <a:endParaRPr sz="2800">
              <a:solidFill>
                <a:schemeClr val="dk1"/>
              </a:solidFill>
            </a:endParaRPr>
          </a:p>
        </p:txBody>
      </p:sp>
    </p:spTree>
  </p:cSld>
  <p:clrMapOvr>
    <a:masterClrMapping/>
  </p:clrMapOvr>
  <p:transition spd="med">
    <p:fade/>
  </p:transition>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6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DASH (Mozer &amp; Lindsay, 2016)</a:t>
            </a:r>
            <a:endParaRPr b="0" i="0" sz="4400" u="none" cap="none" strike="noStrike">
              <a:solidFill>
                <a:schemeClr val="dk2"/>
              </a:solidFill>
              <a:latin typeface="Arial"/>
              <a:ea typeface="Arial"/>
              <a:cs typeface="Arial"/>
              <a:sym typeface="Arial"/>
            </a:endParaRPr>
          </a:p>
        </p:txBody>
      </p:sp>
      <p:sp>
        <p:nvSpPr>
          <p:cNvPr id="1284" name="Google Shape;1284;p16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DASH Extends previous approaches to also include item difficulty and latent student ability</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Can use either MCM or ACT-R as its internal representation of how memory decays over time</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p:txBody>
      </p:sp>
    </p:spTree>
  </p:cSld>
  <p:clrMapOvr>
    <a:masterClrMapping/>
  </p:clrMapOvr>
  <p:transition spd="med">
    <p:fade/>
  </p:transition>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66"/>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Duolingo (Settles &amp; Mercer, 2016)</a:t>
            </a:r>
            <a:endParaRPr b="0" i="0" sz="4400" u="none" cap="none" strike="noStrike">
              <a:solidFill>
                <a:schemeClr val="dk2"/>
              </a:solidFill>
              <a:latin typeface="Arial"/>
              <a:ea typeface="Arial"/>
              <a:cs typeface="Arial"/>
              <a:sym typeface="Arial"/>
            </a:endParaRPr>
          </a:p>
        </p:txBody>
      </p:sp>
      <p:sp>
        <p:nvSpPr>
          <p:cNvPr id="1290" name="Google Shape;1290;p16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Fits regression model to predict both recall and estimated half-life of memory (based on lag time)</a:t>
            </a:r>
            <a:endParaRPr/>
          </a:p>
          <a:p>
            <a:pPr indent="-209551" lvl="1" marL="64008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rtl="0" algn="l">
              <a:spcBef>
                <a:spcPts val="0"/>
              </a:spcBef>
              <a:spcAft>
                <a:spcPts val="0"/>
              </a:spcAft>
              <a:buSzPts val="1740"/>
              <a:buChar char="◻"/>
            </a:pPr>
            <a:r>
              <a:rPr lang="en-US" sz="2900">
                <a:solidFill>
                  <a:schemeClr val="dk1"/>
                </a:solidFill>
              </a:rPr>
              <a:t>Based on estimate of exponential decay of memory</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p:txBody>
      </p:sp>
    </p:spTree>
  </p:cSld>
  <p:clrMapOvr>
    <a:masterClrMapping/>
  </p:clrMapOvr>
  <p:transition spd="med">
    <p:fade/>
  </p:transition>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167"/>
          <p:cNvSpPr txBox="1"/>
          <p:nvPr>
            <p:ph type="title"/>
          </p:nvPr>
        </p:nvSpPr>
        <p:spPr>
          <a:xfrm>
            <a:off x="0" y="228600"/>
            <a:ext cx="91439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Duolingo (Settles &amp; Mercer, 2016)</a:t>
            </a:r>
            <a:endParaRPr b="0" i="0" sz="4400" u="none" cap="none" strike="noStrike">
              <a:solidFill>
                <a:schemeClr val="dk2"/>
              </a:solidFill>
              <a:latin typeface="Arial"/>
              <a:ea typeface="Arial"/>
              <a:cs typeface="Arial"/>
              <a:sym typeface="Arial"/>
            </a:endParaRPr>
          </a:p>
        </p:txBody>
      </p:sp>
      <p:sp>
        <p:nvSpPr>
          <p:cNvPr id="1296" name="Google Shape;1296;p16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Uses feature set including</a:t>
            </a:r>
            <a:endParaRPr/>
          </a:p>
          <a:p>
            <a:pPr indent="-320040" lvl="1" marL="640080" rtl="0" algn="l">
              <a:spcBef>
                <a:spcPts val="0"/>
              </a:spcBef>
              <a:spcAft>
                <a:spcPts val="0"/>
              </a:spcAft>
              <a:buClr>
                <a:schemeClr val="accent2"/>
              </a:buClr>
              <a:buSzPts val="1740"/>
              <a:buFont typeface="Noto Sans Symbols"/>
              <a:buChar char="◻"/>
            </a:pPr>
            <a:r>
              <a:rPr lang="en-US" sz="2900">
                <a:solidFill>
                  <a:schemeClr val="dk1"/>
                </a:solidFill>
              </a:rPr>
              <a:t>Time since word last seen</a:t>
            </a:r>
            <a:endParaRPr/>
          </a:p>
          <a:p>
            <a:pPr indent="-320040" lvl="1" marL="640080" rtl="0" algn="l">
              <a:spcBef>
                <a:spcPts val="0"/>
              </a:spcBef>
              <a:spcAft>
                <a:spcPts val="0"/>
              </a:spcAft>
              <a:buClr>
                <a:schemeClr val="accent2"/>
              </a:buClr>
              <a:buSzPts val="1740"/>
              <a:buFont typeface="Noto Sans Symbols"/>
              <a:buChar char="◻"/>
            </a:pPr>
            <a:r>
              <a:rPr lang="en-US" sz="2900">
                <a:solidFill>
                  <a:schemeClr val="dk1"/>
                </a:solidFill>
              </a:rPr>
              <a:t>Total number of times student has seen the word</a:t>
            </a:r>
            <a:endParaRPr/>
          </a:p>
          <a:p>
            <a:pPr indent="-320040" lvl="1" marL="640080" rtl="0" algn="l">
              <a:spcBef>
                <a:spcPts val="0"/>
              </a:spcBef>
              <a:spcAft>
                <a:spcPts val="0"/>
              </a:spcAft>
              <a:buClr>
                <a:schemeClr val="accent2"/>
              </a:buClr>
              <a:buSzPts val="1740"/>
              <a:buFont typeface="Noto Sans Symbols"/>
              <a:buChar char="◻"/>
            </a:pPr>
            <a:r>
              <a:rPr lang="en-US" sz="2900">
                <a:solidFill>
                  <a:schemeClr val="dk1"/>
                </a:solidFill>
              </a:rPr>
              <a:t>Total number of times student has correctly recalled the word</a:t>
            </a:r>
            <a:endParaRPr/>
          </a:p>
          <a:p>
            <a:pPr indent="-320040" lvl="1" marL="640080" rtl="0" algn="l">
              <a:spcBef>
                <a:spcPts val="0"/>
              </a:spcBef>
              <a:spcAft>
                <a:spcPts val="0"/>
              </a:spcAft>
              <a:buClr>
                <a:schemeClr val="accent2"/>
              </a:buClr>
              <a:buSzPts val="1740"/>
              <a:buFont typeface="Noto Sans Symbols"/>
              <a:buChar char="◻"/>
            </a:pPr>
            <a:r>
              <a:rPr lang="en-US" sz="2900">
                <a:solidFill>
                  <a:schemeClr val="dk1"/>
                </a:solidFill>
              </a:rPr>
              <a:t>Total number of times student has failed to recalled the word</a:t>
            </a:r>
            <a:endParaRPr/>
          </a:p>
          <a:p>
            <a:pPr indent="-320040" lvl="1" marL="640080" rtl="0" algn="l">
              <a:spcBef>
                <a:spcPts val="0"/>
              </a:spcBef>
              <a:spcAft>
                <a:spcPts val="0"/>
              </a:spcAft>
              <a:buClr>
                <a:schemeClr val="accent2"/>
              </a:buClr>
              <a:buSzPts val="1740"/>
              <a:buFont typeface="Noto Sans Symbols"/>
              <a:buChar char="◻"/>
            </a:pPr>
            <a:r>
              <a:rPr lang="en-US" sz="2900">
                <a:solidFill>
                  <a:schemeClr val="dk1"/>
                </a:solidFill>
              </a:rPr>
              <a:t>Word difficulty</a:t>
            </a:r>
            <a:endParaRPr/>
          </a:p>
          <a:p>
            <a:pPr indent="-209551" lvl="1" marL="64008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Key Assumptions</a:t>
            </a:r>
            <a:endParaRPr/>
          </a:p>
        </p:txBody>
      </p:sp>
      <p:sp>
        <p:nvSpPr>
          <p:cNvPr id="204" name="Google Shape;204;p17"/>
          <p:cNvSpPr txBox="1"/>
          <p:nvPr>
            <p:ph idx="1" type="body"/>
          </p:nvPr>
        </p:nvSpPr>
        <p:spPr>
          <a:xfrm>
            <a:off x="457200" y="1600200"/>
            <a:ext cx="8229600" cy="49530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Two-state learning model</a:t>
            </a:r>
            <a:endParaRPr/>
          </a:p>
          <a:p>
            <a:pPr indent="-457200" lvl="1" marL="81280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Each skill is either </a:t>
            </a:r>
            <a:r>
              <a:rPr b="0" i="0" lang="en-US" sz="2600" u="sng" cap="none" strike="noStrike">
                <a:solidFill>
                  <a:schemeClr val="dk1"/>
                </a:solidFill>
                <a:latin typeface="Arial"/>
                <a:ea typeface="Arial"/>
                <a:cs typeface="Arial"/>
                <a:sym typeface="Arial"/>
              </a:rPr>
              <a:t>learned</a:t>
            </a:r>
            <a:r>
              <a:rPr b="0" i="0" lang="en-US" sz="2600" u="none" cap="none" strike="noStrike">
                <a:solidFill>
                  <a:schemeClr val="dk1"/>
                </a:solidFill>
                <a:latin typeface="Arial"/>
                <a:ea typeface="Arial"/>
                <a:cs typeface="Arial"/>
                <a:sym typeface="Arial"/>
              </a:rPr>
              <a:t> or </a:t>
            </a:r>
            <a:r>
              <a:rPr b="0" i="0" lang="en-US" sz="2600" u="sng" cap="none" strike="noStrike">
                <a:solidFill>
                  <a:schemeClr val="dk1"/>
                </a:solidFill>
                <a:latin typeface="Arial"/>
                <a:ea typeface="Arial"/>
                <a:cs typeface="Arial"/>
                <a:sym typeface="Arial"/>
              </a:rPr>
              <a:t>unlearned</a:t>
            </a:r>
            <a:endParaRPr/>
          </a:p>
          <a:p>
            <a:pPr indent="-284480" lvl="1" marL="640080" marR="0" rtl="0" algn="l">
              <a:spcBef>
                <a:spcPts val="550"/>
              </a:spcBef>
              <a:spcAft>
                <a:spcPts val="0"/>
              </a:spcAft>
              <a:buClr>
                <a:schemeClr val="accent1"/>
              </a:buClr>
              <a:buSzPts val="2240"/>
              <a:buFont typeface="Noto Sans Symbols"/>
              <a:buNone/>
            </a:pPr>
            <a:r>
              <a:t/>
            </a:r>
            <a:endParaRPr b="0" i="0" sz="3200" u="sng"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In problem-solving, the student can learn a skill at each opportunity to apply the skill</a:t>
            </a:r>
            <a:endParaRPr/>
          </a:p>
          <a:p>
            <a:pPr indent="-320040" lvl="0" marL="320040" marR="0" rtl="0" algn="l">
              <a:spcBef>
                <a:spcPts val="700"/>
              </a:spcBef>
              <a:spcAft>
                <a:spcPts val="0"/>
              </a:spcAft>
              <a:buClr>
                <a:schemeClr val="accent2"/>
              </a:buClr>
              <a:buSzPts val="1680"/>
              <a:buFont typeface="Noto Sans Symbols"/>
              <a:buNone/>
            </a:pPr>
            <a:r>
              <a:t/>
            </a:r>
            <a:endParaRPr b="0" i="0"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A student does not forget a skill, once he or she knows it</a:t>
            </a:r>
            <a:endParaRPr/>
          </a:p>
          <a:p>
            <a:pPr indent="-320040" lvl="0" marL="320040" marR="0" rtl="0" algn="l">
              <a:spcBef>
                <a:spcPts val="700"/>
              </a:spcBef>
              <a:spcAft>
                <a:spcPts val="0"/>
              </a:spcAft>
              <a:buClr>
                <a:schemeClr val="accent2"/>
              </a:buClr>
              <a:buSzPts val="1680"/>
              <a:buFont typeface="Noto Sans Symbols"/>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5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5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5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500"/>
                                        <p:tgtEl>
                                          <p:spTgt spid="2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500"/>
                                        <p:tgtEl>
                                          <p:spTgt spid="2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Effect filter="fade" transition="in">
                                      <p:cBhvr>
                                        <p:cTn dur="500"/>
                                        <p:tgtEl>
                                          <p:spTgt spid="2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animEffect filter="fade" transition="in">
                                      <p:cBhvr>
                                        <p:cTn dur="500"/>
                                        <p:tgtEl>
                                          <p:spTgt spid="20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Model Performance Assumptions</a:t>
            </a:r>
            <a:endParaRPr/>
          </a:p>
        </p:txBody>
      </p:sp>
      <p:sp>
        <p:nvSpPr>
          <p:cNvPr id="210" name="Google Shape;210;p1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39"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If the student knows a skill, there is still some chance the student will </a:t>
            </a:r>
            <a:r>
              <a:rPr b="0" i="0" lang="en-US" sz="2900" u="sng" cap="none" strike="noStrike">
                <a:solidFill>
                  <a:schemeClr val="dk1"/>
                </a:solidFill>
                <a:latin typeface="Arial"/>
                <a:ea typeface="Arial"/>
                <a:cs typeface="Arial"/>
                <a:sym typeface="Arial"/>
              </a:rPr>
              <a:t>slip</a:t>
            </a:r>
            <a:r>
              <a:rPr b="0" i="0" lang="en-US" sz="2900" u="none" cap="none" strike="noStrike">
                <a:solidFill>
                  <a:schemeClr val="dk1"/>
                </a:solidFill>
                <a:latin typeface="Arial"/>
                <a:ea typeface="Arial"/>
                <a:cs typeface="Arial"/>
                <a:sym typeface="Arial"/>
              </a:rPr>
              <a:t> and make a mistake.</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39"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If the student does not know a skill, there is still some chance the student will </a:t>
            </a:r>
            <a:r>
              <a:rPr b="0" i="0" lang="en-US" sz="2900" u="sng" cap="none" strike="noStrike">
                <a:solidFill>
                  <a:schemeClr val="dk1"/>
                </a:solidFill>
                <a:latin typeface="Arial"/>
                <a:ea typeface="Arial"/>
                <a:cs typeface="Arial"/>
                <a:sym typeface="Arial"/>
              </a:rPr>
              <a:t>guess</a:t>
            </a:r>
            <a:r>
              <a:rPr b="0" i="0" lang="en-US" sz="2900" u="none" cap="none" strike="noStrike">
                <a:solidFill>
                  <a:schemeClr val="dk1"/>
                </a:solidFill>
                <a:latin typeface="Arial"/>
                <a:ea typeface="Arial"/>
                <a:cs typeface="Arial"/>
                <a:sym typeface="Arial"/>
              </a:rPr>
              <a:t> correctly.</a:t>
            </a:r>
            <a:endParaRPr/>
          </a:p>
          <a:p>
            <a:pPr indent="-320040" lvl="0" marL="320040" marR="0" rtl="0" algn="l">
              <a:spcBef>
                <a:spcPts val="700"/>
              </a:spcBef>
              <a:spcAft>
                <a:spcPts val="0"/>
              </a:spcAft>
              <a:buClr>
                <a:schemeClr val="accent2"/>
              </a:buClr>
              <a:buSzPts val="2400"/>
              <a:buFont typeface="Noto Sans Symbols"/>
              <a:buNone/>
            </a:pPr>
            <a:r>
              <a:t/>
            </a:r>
            <a:endParaRPr b="0" i="0" sz="40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cxnSp>
        <p:nvCxnSpPr>
          <p:cNvPr id="215" name="Google Shape;215;p19"/>
          <p:cNvCxnSpPr/>
          <p:nvPr/>
        </p:nvCxnSpPr>
        <p:spPr>
          <a:xfrm>
            <a:off x="3276600" y="3124200"/>
            <a:ext cx="4495800" cy="0"/>
          </a:xfrm>
          <a:prstGeom prst="straightConnector1">
            <a:avLst/>
          </a:prstGeom>
          <a:noFill/>
          <a:ln cap="flat" cmpd="sng" w="76200">
            <a:solidFill>
              <a:srgbClr val="FFFFFF"/>
            </a:solidFill>
            <a:prstDash val="solid"/>
            <a:round/>
            <a:headEnd len="sm" w="sm" type="none"/>
            <a:tailEnd len="sm" w="sm" type="none"/>
          </a:ln>
        </p:spPr>
      </p:cxnSp>
      <p:sp>
        <p:nvSpPr>
          <p:cNvPr id="216" name="Google Shape;216;p19"/>
          <p:cNvSpPr txBox="1"/>
          <p:nvPr>
            <p:ph type="title"/>
          </p:nvPr>
        </p:nvSpPr>
        <p:spPr>
          <a:xfrm>
            <a:off x="0" y="228600"/>
            <a:ext cx="9144000" cy="11048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Classical BKT</a:t>
            </a:r>
            <a:endParaRPr/>
          </a:p>
        </p:txBody>
      </p:sp>
      <p:sp>
        <p:nvSpPr>
          <p:cNvPr id="217" name="Google Shape;217;p19"/>
          <p:cNvSpPr/>
          <p:nvPr/>
        </p:nvSpPr>
        <p:spPr>
          <a:xfrm>
            <a:off x="3276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18" name="Google Shape;218;p19"/>
          <p:cNvSpPr txBox="1"/>
          <p:nvPr/>
        </p:nvSpPr>
        <p:spPr>
          <a:xfrm>
            <a:off x="3124200" y="1752600"/>
            <a:ext cx="1676399"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Not learned</a:t>
            </a:r>
            <a:endParaRPr/>
          </a:p>
        </p:txBody>
      </p:sp>
      <p:cxnSp>
        <p:nvCxnSpPr>
          <p:cNvPr id="219" name="Google Shape;219;p19"/>
          <p:cNvCxnSpPr/>
          <p:nvPr/>
        </p:nvCxnSpPr>
        <p:spPr>
          <a:xfrm>
            <a:off x="4648200" y="2209800"/>
            <a:ext cx="1295400" cy="0"/>
          </a:xfrm>
          <a:prstGeom prst="straightConnector1">
            <a:avLst/>
          </a:prstGeom>
          <a:noFill/>
          <a:ln cap="flat" cmpd="sng" w="28575">
            <a:solidFill>
              <a:schemeClr val="dk1"/>
            </a:solidFill>
            <a:prstDash val="dash"/>
            <a:round/>
            <a:headEnd len="sm" w="sm" type="none"/>
            <a:tailEnd len="lg" w="lg" type="triangle"/>
          </a:ln>
        </p:spPr>
      </p:cxnSp>
      <p:sp>
        <p:nvSpPr>
          <p:cNvPr id="220" name="Google Shape;220;p19"/>
          <p:cNvSpPr txBox="1"/>
          <p:nvPr/>
        </p:nvSpPr>
        <p:spPr>
          <a:xfrm>
            <a:off x="228600" y="3581400"/>
            <a:ext cx="8686800" cy="311784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Learning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	Probability the skill is already known before the first opportunity to use the skill in problem solving.</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	Probability the skill will be learned at each opportunity to use the skill.</a:t>
            </a:r>
            <a:endParaRPr/>
          </a:p>
          <a:p>
            <a:pPr indent="0" lvl="0" marL="0" marR="0" rtl="0" algn="l">
              <a:spcBef>
                <a:spcPts val="90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Performance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	Probability the student will guess correctly if the skill is not known.</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p(S)	Probability the student will slip (make a mistake) if the skill is known.</a:t>
            </a:r>
            <a:endParaRPr/>
          </a:p>
          <a:p>
            <a:pPr indent="0" lvl="0" marL="0" marR="0" rtl="0" algn="l">
              <a:spcBef>
                <a:spcPts val="900"/>
              </a:spcBef>
              <a:spcAft>
                <a:spcPts val="0"/>
              </a:spcAft>
              <a:buClr>
                <a:schemeClr val="dk1"/>
              </a:buClr>
              <a:buSzPts val="1800"/>
              <a:buFont typeface="Twentieth Century"/>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21" name="Google Shape;221;p19"/>
          <p:cNvSpPr/>
          <p:nvPr/>
        </p:nvSpPr>
        <p:spPr>
          <a:xfrm>
            <a:off x="5943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22" name="Google Shape;222;p19"/>
          <p:cNvSpPr txBox="1"/>
          <p:nvPr/>
        </p:nvSpPr>
        <p:spPr>
          <a:xfrm>
            <a:off x="5791200" y="1752600"/>
            <a:ext cx="1676399" cy="7318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Learned</a:t>
            </a:r>
            <a:endParaRPr/>
          </a:p>
          <a:p>
            <a:pPr indent="0" lvl="0" marL="0" marR="0" rtl="0" algn="ctr">
              <a:spcBef>
                <a:spcPts val="0"/>
              </a:spcBef>
              <a:spcAft>
                <a:spcPts val="0"/>
              </a:spcAft>
              <a:buClr>
                <a:schemeClr val="dk1"/>
              </a:buClr>
              <a:buSzPts val="2400"/>
              <a:buFont typeface="Twentieth Century"/>
              <a:buNone/>
            </a:pPr>
            <a:r>
              <a:t/>
            </a:r>
            <a:endParaRPr b="0" i="0" sz="2400" u="none" cap="none" strike="noStrike">
              <a:solidFill>
                <a:schemeClr val="dk2"/>
              </a:solidFill>
              <a:latin typeface="Times New Roman"/>
              <a:ea typeface="Times New Roman"/>
              <a:cs typeface="Times New Roman"/>
              <a:sym typeface="Times New Roman"/>
            </a:endParaRPr>
          </a:p>
        </p:txBody>
      </p:sp>
      <p:sp>
        <p:nvSpPr>
          <p:cNvPr id="223" name="Google Shape;223;p19"/>
          <p:cNvSpPr txBox="1"/>
          <p:nvPr/>
        </p:nvSpPr>
        <p:spPr>
          <a:xfrm>
            <a:off x="5029200" y="1676400"/>
            <a:ext cx="6095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a:t>
            </a:r>
            <a:endParaRPr/>
          </a:p>
        </p:txBody>
      </p:sp>
      <p:sp>
        <p:nvSpPr>
          <p:cNvPr id="224" name="Google Shape;224;p19"/>
          <p:cNvSpPr/>
          <p:nvPr/>
        </p:nvSpPr>
        <p:spPr>
          <a:xfrm>
            <a:off x="3429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25" name="Google Shape;225;p19"/>
          <p:cNvSpPr txBox="1"/>
          <p:nvPr/>
        </p:nvSpPr>
        <p:spPr>
          <a:xfrm>
            <a:off x="3581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sp>
        <p:nvSpPr>
          <p:cNvPr id="226" name="Google Shape;226;p19"/>
          <p:cNvSpPr/>
          <p:nvPr/>
        </p:nvSpPr>
        <p:spPr>
          <a:xfrm>
            <a:off x="6096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27" name="Google Shape;227;p19"/>
          <p:cNvSpPr txBox="1"/>
          <p:nvPr/>
        </p:nvSpPr>
        <p:spPr>
          <a:xfrm>
            <a:off x="6248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cxnSp>
        <p:nvCxnSpPr>
          <p:cNvPr id="228" name="Google Shape;228;p19"/>
          <p:cNvCxnSpPr/>
          <p:nvPr/>
        </p:nvCxnSpPr>
        <p:spPr>
          <a:xfrm>
            <a:off x="3962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229" name="Google Shape;229;p19"/>
          <p:cNvSpPr txBox="1"/>
          <p:nvPr/>
        </p:nvSpPr>
        <p:spPr>
          <a:xfrm>
            <a:off x="4191000" y="2743200"/>
            <a:ext cx="685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a:t>
            </a:r>
            <a:endParaRPr/>
          </a:p>
        </p:txBody>
      </p:sp>
      <p:cxnSp>
        <p:nvCxnSpPr>
          <p:cNvPr id="230" name="Google Shape;230;p19"/>
          <p:cNvCxnSpPr/>
          <p:nvPr/>
        </p:nvCxnSpPr>
        <p:spPr>
          <a:xfrm>
            <a:off x="6629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231" name="Google Shape;231;p19"/>
          <p:cNvSpPr txBox="1"/>
          <p:nvPr/>
        </p:nvSpPr>
        <p:spPr>
          <a:xfrm>
            <a:off x="6934200" y="27432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1-p(S)</a:t>
            </a:r>
            <a:endParaRPr/>
          </a:p>
        </p:txBody>
      </p:sp>
      <p:sp>
        <p:nvSpPr>
          <p:cNvPr id="232" name="Google Shape;232;p19"/>
          <p:cNvSpPr txBox="1"/>
          <p:nvPr/>
        </p:nvSpPr>
        <p:spPr>
          <a:xfrm>
            <a:off x="6324600" y="2362200"/>
            <a:ext cx="9144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a:t>
            </a:r>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Goal of Knowledge Tracing</a:t>
            </a:r>
            <a:endParaRPr/>
          </a:p>
        </p:txBody>
      </p:sp>
      <p:sp>
        <p:nvSpPr>
          <p:cNvPr id="111" name="Google Shape;111;p2"/>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Measuring what a student knows at a specific time</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Measuring what relevant knowledge components a student knows at a specific time</a:t>
            </a:r>
            <a:endParaRPr/>
          </a:p>
          <a:p>
            <a:pPr indent="-209550" lvl="0" marL="320040" rtl="0" algn="l">
              <a:spcBef>
                <a:spcPts val="700"/>
              </a:spcBef>
              <a:spcAft>
                <a:spcPts val="0"/>
              </a:spcAft>
              <a:buSzPts val="17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cxnSp>
        <p:nvCxnSpPr>
          <p:cNvPr id="237" name="Google Shape;237;p20"/>
          <p:cNvCxnSpPr/>
          <p:nvPr/>
        </p:nvCxnSpPr>
        <p:spPr>
          <a:xfrm>
            <a:off x="3276600" y="3124200"/>
            <a:ext cx="4495800" cy="0"/>
          </a:xfrm>
          <a:prstGeom prst="straightConnector1">
            <a:avLst/>
          </a:prstGeom>
          <a:noFill/>
          <a:ln cap="flat" cmpd="sng" w="76200">
            <a:solidFill>
              <a:srgbClr val="FFFFFF"/>
            </a:solidFill>
            <a:prstDash val="solid"/>
            <a:round/>
            <a:headEnd len="sm" w="sm" type="none"/>
            <a:tailEnd len="sm" w="sm" type="none"/>
          </a:ln>
        </p:spPr>
      </p:cxnSp>
      <p:sp>
        <p:nvSpPr>
          <p:cNvPr id="238" name="Google Shape;238;p20"/>
          <p:cNvSpPr txBox="1"/>
          <p:nvPr>
            <p:ph type="title"/>
          </p:nvPr>
        </p:nvSpPr>
        <p:spPr>
          <a:xfrm>
            <a:off x="0" y="228600"/>
            <a:ext cx="9144000" cy="11048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Classical BKT</a:t>
            </a:r>
            <a:endParaRPr/>
          </a:p>
        </p:txBody>
      </p:sp>
      <p:sp>
        <p:nvSpPr>
          <p:cNvPr id="239" name="Google Shape;239;p20"/>
          <p:cNvSpPr/>
          <p:nvPr/>
        </p:nvSpPr>
        <p:spPr>
          <a:xfrm>
            <a:off x="3276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40" name="Google Shape;240;p20"/>
          <p:cNvSpPr txBox="1"/>
          <p:nvPr/>
        </p:nvSpPr>
        <p:spPr>
          <a:xfrm>
            <a:off x="3124200" y="1752600"/>
            <a:ext cx="1676399"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Not learned</a:t>
            </a:r>
            <a:endParaRPr/>
          </a:p>
        </p:txBody>
      </p:sp>
      <p:cxnSp>
        <p:nvCxnSpPr>
          <p:cNvPr id="241" name="Google Shape;241;p20"/>
          <p:cNvCxnSpPr/>
          <p:nvPr/>
        </p:nvCxnSpPr>
        <p:spPr>
          <a:xfrm>
            <a:off x="4648200" y="2209800"/>
            <a:ext cx="1295400" cy="0"/>
          </a:xfrm>
          <a:prstGeom prst="straightConnector1">
            <a:avLst/>
          </a:prstGeom>
          <a:noFill/>
          <a:ln cap="flat" cmpd="sng" w="28575">
            <a:solidFill>
              <a:schemeClr val="dk1"/>
            </a:solidFill>
            <a:prstDash val="dash"/>
            <a:round/>
            <a:headEnd len="sm" w="sm" type="none"/>
            <a:tailEnd len="lg" w="lg" type="triangle"/>
          </a:ln>
        </p:spPr>
      </p:cxnSp>
      <p:sp>
        <p:nvSpPr>
          <p:cNvPr id="242" name="Google Shape;242;p20"/>
          <p:cNvSpPr txBox="1"/>
          <p:nvPr/>
        </p:nvSpPr>
        <p:spPr>
          <a:xfrm>
            <a:off x="228600" y="3581400"/>
            <a:ext cx="8686800" cy="311784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Learning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	Probability the skill is already known before the first opportunity to use the skill in problem solving.</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	Probability the skill will be learned at each opportunity to use the skill.</a:t>
            </a:r>
            <a:endParaRPr/>
          </a:p>
          <a:p>
            <a:pPr indent="0" lvl="0" marL="0" marR="0" rtl="0" algn="l">
              <a:spcBef>
                <a:spcPts val="90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Performance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	Probability the student will guess correctly if the skill is not known.</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p(S)	Probability the student will slip (make a mistake) if the skill is known.</a:t>
            </a:r>
            <a:endParaRPr/>
          </a:p>
          <a:p>
            <a:pPr indent="0" lvl="0" marL="0" marR="0" rtl="0" algn="l">
              <a:spcBef>
                <a:spcPts val="900"/>
              </a:spcBef>
              <a:spcAft>
                <a:spcPts val="0"/>
              </a:spcAft>
              <a:buClr>
                <a:schemeClr val="dk1"/>
              </a:buClr>
              <a:buSzPts val="1800"/>
              <a:buFont typeface="Twentieth Century"/>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43" name="Google Shape;243;p20"/>
          <p:cNvSpPr/>
          <p:nvPr/>
        </p:nvSpPr>
        <p:spPr>
          <a:xfrm>
            <a:off x="5943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44" name="Google Shape;244;p20"/>
          <p:cNvSpPr txBox="1"/>
          <p:nvPr/>
        </p:nvSpPr>
        <p:spPr>
          <a:xfrm>
            <a:off x="5791200" y="1752600"/>
            <a:ext cx="1676399" cy="7318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Learned</a:t>
            </a:r>
            <a:endParaRPr/>
          </a:p>
          <a:p>
            <a:pPr indent="0" lvl="0" marL="0" marR="0" rtl="0" algn="ctr">
              <a:spcBef>
                <a:spcPts val="0"/>
              </a:spcBef>
              <a:spcAft>
                <a:spcPts val="0"/>
              </a:spcAft>
              <a:buClr>
                <a:schemeClr val="dk1"/>
              </a:buClr>
              <a:buSzPts val="2400"/>
              <a:buFont typeface="Twentieth Century"/>
              <a:buNone/>
            </a:pPr>
            <a:r>
              <a:t/>
            </a:r>
            <a:endParaRPr b="0" i="0" sz="2400" u="none" cap="none" strike="noStrike">
              <a:solidFill>
                <a:schemeClr val="dk2"/>
              </a:solidFill>
              <a:latin typeface="Times New Roman"/>
              <a:ea typeface="Times New Roman"/>
              <a:cs typeface="Times New Roman"/>
              <a:sym typeface="Times New Roman"/>
            </a:endParaRPr>
          </a:p>
        </p:txBody>
      </p:sp>
      <p:sp>
        <p:nvSpPr>
          <p:cNvPr id="245" name="Google Shape;245;p20"/>
          <p:cNvSpPr txBox="1"/>
          <p:nvPr/>
        </p:nvSpPr>
        <p:spPr>
          <a:xfrm>
            <a:off x="5029200" y="1676400"/>
            <a:ext cx="6095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a:t>
            </a:r>
            <a:endParaRPr/>
          </a:p>
        </p:txBody>
      </p:sp>
      <p:sp>
        <p:nvSpPr>
          <p:cNvPr id="246" name="Google Shape;246;p20"/>
          <p:cNvSpPr/>
          <p:nvPr/>
        </p:nvSpPr>
        <p:spPr>
          <a:xfrm>
            <a:off x="3429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47" name="Google Shape;247;p20"/>
          <p:cNvSpPr txBox="1"/>
          <p:nvPr/>
        </p:nvSpPr>
        <p:spPr>
          <a:xfrm>
            <a:off x="3581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sp>
        <p:nvSpPr>
          <p:cNvPr id="248" name="Google Shape;248;p20"/>
          <p:cNvSpPr/>
          <p:nvPr/>
        </p:nvSpPr>
        <p:spPr>
          <a:xfrm>
            <a:off x="6096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49" name="Google Shape;249;p20"/>
          <p:cNvSpPr txBox="1"/>
          <p:nvPr/>
        </p:nvSpPr>
        <p:spPr>
          <a:xfrm>
            <a:off x="6248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cxnSp>
        <p:nvCxnSpPr>
          <p:cNvPr id="250" name="Google Shape;250;p20"/>
          <p:cNvCxnSpPr/>
          <p:nvPr/>
        </p:nvCxnSpPr>
        <p:spPr>
          <a:xfrm>
            <a:off x="3962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251" name="Google Shape;251;p20"/>
          <p:cNvSpPr txBox="1"/>
          <p:nvPr/>
        </p:nvSpPr>
        <p:spPr>
          <a:xfrm>
            <a:off x="4191000" y="2743200"/>
            <a:ext cx="685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a:t>
            </a:r>
            <a:endParaRPr/>
          </a:p>
        </p:txBody>
      </p:sp>
      <p:cxnSp>
        <p:nvCxnSpPr>
          <p:cNvPr id="252" name="Google Shape;252;p20"/>
          <p:cNvCxnSpPr/>
          <p:nvPr/>
        </p:nvCxnSpPr>
        <p:spPr>
          <a:xfrm>
            <a:off x="6629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253" name="Google Shape;253;p20"/>
          <p:cNvSpPr txBox="1"/>
          <p:nvPr/>
        </p:nvSpPr>
        <p:spPr>
          <a:xfrm>
            <a:off x="6934200" y="27432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1-p(S)</a:t>
            </a:r>
            <a:endParaRPr/>
          </a:p>
        </p:txBody>
      </p:sp>
      <p:sp>
        <p:nvSpPr>
          <p:cNvPr id="254" name="Google Shape;254;p20"/>
          <p:cNvSpPr txBox="1"/>
          <p:nvPr/>
        </p:nvSpPr>
        <p:spPr>
          <a:xfrm>
            <a:off x="6324600" y="2362200"/>
            <a:ext cx="9144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255" name="Google Shape;255;p20"/>
          <p:cNvSpPr/>
          <p:nvPr/>
        </p:nvSpPr>
        <p:spPr>
          <a:xfrm>
            <a:off x="6248400" y="2362200"/>
            <a:ext cx="762000" cy="381000"/>
          </a:xfrm>
          <a:prstGeom prst="rect">
            <a:avLst/>
          </a:prstGeom>
          <a:noFill/>
          <a:ln cap="flat" cmpd="sng" w="38100">
            <a:solidFill>
              <a:srgbClr val="66FF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256" name="Google Shape;256;p20"/>
          <p:cNvSpPr/>
          <p:nvPr/>
        </p:nvSpPr>
        <p:spPr>
          <a:xfrm>
            <a:off x="228600" y="3962400"/>
            <a:ext cx="8686800" cy="685799"/>
          </a:xfrm>
          <a:prstGeom prst="rect">
            <a:avLst/>
          </a:prstGeom>
          <a:noFill/>
          <a:ln cap="flat" cmpd="sng" w="38100">
            <a:solidFill>
              <a:srgbClr val="66FF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cxnSp>
        <p:nvCxnSpPr>
          <p:cNvPr id="261" name="Google Shape;261;p21"/>
          <p:cNvCxnSpPr/>
          <p:nvPr/>
        </p:nvCxnSpPr>
        <p:spPr>
          <a:xfrm>
            <a:off x="3276600" y="3124200"/>
            <a:ext cx="4495800" cy="0"/>
          </a:xfrm>
          <a:prstGeom prst="straightConnector1">
            <a:avLst/>
          </a:prstGeom>
          <a:noFill/>
          <a:ln cap="flat" cmpd="sng" w="76200">
            <a:solidFill>
              <a:srgbClr val="FFFFFF"/>
            </a:solidFill>
            <a:prstDash val="solid"/>
            <a:round/>
            <a:headEnd len="sm" w="sm" type="none"/>
            <a:tailEnd len="sm" w="sm" type="none"/>
          </a:ln>
        </p:spPr>
      </p:cxnSp>
      <p:sp>
        <p:nvSpPr>
          <p:cNvPr id="262" name="Google Shape;262;p21"/>
          <p:cNvSpPr txBox="1"/>
          <p:nvPr>
            <p:ph type="title"/>
          </p:nvPr>
        </p:nvSpPr>
        <p:spPr>
          <a:xfrm>
            <a:off x="0" y="228600"/>
            <a:ext cx="9144000" cy="11048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Classical BKT</a:t>
            </a:r>
            <a:endParaRPr/>
          </a:p>
        </p:txBody>
      </p:sp>
      <p:sp>
        <p:nvSpPr>
          <p:cNvPr id="263" name="Google Shape;263;p21"/>
          <p:cNvSpPr/>
          <p:nvPr/>
        </p:nvSpPr>
        <p:spPr>
          <a:xfrm>
            <a:off x="3276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64" name="Google Shape;264;p21"/>
          <p:cNvSpPr txBox="1"/>
          <p:nvPr/>
        </p:nvSpPr>
        <p:spPr>
          <a:xfrm>
            <a:off x="3124200" y="1752600"/>
            <a:ext cx="1676399"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Not learned</a:t>
            </a:r>
            <a:endParaRPr/>
          </a:p>
        </p:txBody>
      </p:sp>
      <p:cxnSp>
        <p:nvCxnSpPr>
          <p:cNvPr id="265" name="Google Shape;265;p21"/>
          <p:cNvCxnSpPr/>
          <p:nvPr/>
        </p:nvCxnSpPr>
        <p:spPr>
          <a:xfrm>
            <a:off x="4648200" y="2209800"/>
            <a:ext cx="1295400" cy="0"/>
          </a:xfrm>
          <a:prstGeom prst="straightConnector1">
            <a:avLst/>
          </a:prstGeom>
          <a:noFill/>
          <a:ln cap="flat" cmpd="sng" w="28575">
            <a:solidFill>
              <a:schemeClr val="dk1"/>
            </a:solidFill>
            <a:prstDash val="dash"/>
            <a:round/>
            <a:headEnd len="sm" w="sm" type="none"/>
            <a:tailEnd len="lg" w="lg" type="triangle"/>
          </a:ln>
        </p:spPr>
      </p:cxnSp>
      <p:sp>
        <p:nvSpPr>
          <p:cNvPr id="266" name="Google Shape;266;p21"/>
          <p:cNvSpPr txBox="1"/>
          <p:nvPr/>
        </p:nvSpPr>
        <p:spPr>
          <a:xfrm>
            <a:off x="228600" y="3581400"/>
            <a:ext cx="8686800" cy="311784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Learning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	Probability the skill is already known before the first opportunity to use the skill in problem solving.</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	Probability the skill will be learned at each opportunity to use the skill.</a:t>
            </a:r>
            <a:endParaRPr/>
          </a:p>
          <a:p>
            <a:pPr indent="0" lvl="0" marL="0" marR="0" rtl="0" algn="l">
              <a:spcBef>
                <a:spcPts val="90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Performance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	Probability the student will guess correctly if the skill is not known.</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p(S)	Probability the student will slip (make a mistake) if the skill is known.</a:t>
            </a:r>
            <a:endParaRPr/>
          </a:p>
          <a:p>
            <a:pPr indent="0" lvl="0" marL="0" marR="0" rtl="0" algn="l">
              <a:spcBef>
                <a:spcPts val="900"/>
              </a:spcBef>
              <a:spcAft>
                <a:spcPts val="0"/>
              </a:spcAft>
              <a:buClr>
                <a:schemeClr val="dk1"/>
              </a:buClr>
              <a:buSzPts val="1800"/>
              <a:buFont typeface="Twentieth Century"/>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67" name="Google Shape;267;p21"/>
          <p:cNvSpPr/>
          <p:nvPr/>
        </p:nvSpPr>
        <p:spPr>
          <a:xfrm>
            <a:off x="5943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68" name="Google Shape;268;p21"/>
          <p:cNvSpPr txBox="1"/>
          <p:nvPr/>
        </p:nvSpPr>
        <p:spPr>
          <a:xfrm>
            <a:off x="5791200" y="1752600"/>
            <a:ext cx="1676399" cy="7318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Learned</a:t>
            </a:r>
            <a:endParaRPr/>
          </a:p>
          <a:p>
            <a:pPr indent="0" lvl="0" marL="0" marR="0" rtl="0" algn="ctr">
              <a:spcBef>
                <a:spcPts val="0"/>
              </a:spcBef>
              <a:spcAft>
                <a:spcPts val="0"/>
              </a:spcAft>
              <a:buClr>
                <a:schemeClr val="dk1"/>
              </a:buClr>
              <a:buSzPts val="2400"/>
              <a:buFont typeface="Twentieth Century"/>
              <a:buNone/>
            </a:pPr>
            <a:r>
              <a:t/>
            </a:r>
            <a:endParaRPr b="0" i="0" sz="2400" u="none" cap="none" strike="noStrike">
              <a:solidFill>
                <a:schemeClr val="dk2"/>
              </a:solidFill>
              <a:latin typeface="Times New Roman"/>
              <a:ea typeface="Times New Roman"/>
              <a:cs typeface="Times New Roman"/>
              <a:sym typeface="Times New Roman"/>
            </a:endParaRPr>
          </a:p>
        </p:txBody>
      </p:sp>
      <p:sp>
        <p:nvSpPr>
          <p:cNvPr id="269" name="Google Shape;269;p21"/>
          <p:cNvSpPr txBox="1"/>
          <p:nvPr/>
        </p:nvSpPr>
        <p:spPr>
          <a:xfrm>
            <a:off x="5029200" y="1676400"/>
            <a:ext cx="6095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a:t>
            </a:r>
            <a:endParaRPr/>
          </a:p>
        </p:txBody>
      </p:sp>
      <p:sp>
        <p:nvSpPr>
          <p:cNvPr id="270" name="Google Shape;270;p21"/>
          <p:cNvSpPr/>
          <p:nvPr/>
        </p:nvSpPr>
        <p:spPr>
          <a:xfrm>
            <a:off x="3429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71" name="Google Shape;271;p21"/>
          <p:cNvSpPr txBox="1"/>
          <p:nvPr/>
        </p:nvSpPr>
        <p:spPr>
          <a:xfrm>
            <a:off x="3581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sp>
        <p:nvSpPr>
          <p:cNvPr id="272" name="Google Shape;272;p21"/>
          <p:cNvSpPr/>
          <p:nvPr/>
        </p:nvSpPr>
        <p:spPr>
          <a:xfrm>
            <a:off x="6096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73" name="Google Shape;273;p21"/>
          <p:cNvSpPr txBox="1"/>
          <p:nvPr/>
        </p:nvSpPr>
        <p:spPr>
          <a:xfrm>
            <a:off x="6248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cxnSp>
        <p:nvCxnSpPr>
          <p:cNvPr id="274" name="Google Shape;274;p21"/>
          <p:cNvCxnSpPr/>
          <p:nvPr/>
        </p:nvCxnSpPr>
        <p:spPr>
          <a:xfrm>
            <a:off x="3962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275" name="Google Shape;275;p21"/>
          <p:cNvSpPr txBox="1"/>
          <p:nvPr/>
        </p:nvSpPr>
        <p:spPr>
          <a:xfrm>
            <a:off x="4191000" y="2743200"/>
            <a:ext cx="685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a:t>
            </a:r>
            <a:endParaRPr/>
          </a:p>
        </p:txBody>
      </p:sp>
      <p:cxnSp>
        <p:nvCxnSpPr>
          <p:cNvPr id="276" name="Google Shape;276;p21"/>
          <p:cNvCxnSpPr/>
          <p:nvPr/>
        </p:nvCxnSpPr>
        <p:spPr>
          <a:xfrm>
            <a:off x="6629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277" name="Google Shape;277;p21"/>
          <p:cNvSpPr txBox="1"/>
          <p:nvPr/>
        </p:nvSpPr>
        <p:spPr>
          <a:xfrm>
            <a:off x="6934200" y="27432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1-p(S)</a:t>
            </a:r>
            <a:endParaRPr/>
          </a:p>
        </p:txBody>
      </p:sp>
      <p:sp>
        <p:nvSpPr>
          <p:cNvPr id="278" name="Google Shape;278;p21"/>
          <p:cNvSpPr txBox="1"/>
          <p:nvPr/>
        </p:nvSpPr>
        <p:spPr>
          <a:xfrm>
            <a:off x="6324600" y="2362200"/>
            <a:ext cx="9144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279" name="Google Shape;279;p21"/>
          <p:cNvSpPr/>
          <p:nvPr/>
        </p:nvSpPr>
        <p:spPr>
          <a:xfrm>
            <a:off x="4953000" y="1688616"/>
            <a:ext cx="762000" cy="381000"/>
          </a:xfrm>
          <a:prstGeom prst="rect">
            <a:avLst/>
          </a:prstGeom>
          <a:noFill/>
          <a:ln cap="flat" cmpd="sng" w="38100">
            <a:solidFill>
              <a:srgbClr val="66FF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280" name="Google Shape;280;p21"/>
          <p:cNvSpPr/>
          <p:nvPr/>
        </p:nvSpPr>
        <p:spPr>
          <a:xfrm>
            <a:off x="228600" y="4572000"/>
            <a:ext cx="8686800" cy="568324"/>
          </a:xfrm>
          <a:prstGeom prst="rect">
            <a:avLst/>
          </a:prstGeom>
          <a:noFill/>
          <a:ln cap="flat" cmpd="sng" w="38100">
            <a:solidFill>
              <a:srgbClr val="66FF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cxnSp>
        <p:nvCxnSpPr>
          <p:cNvPr id="285" name="Google Shape;285;p22"/>
          <p:cNvCxnSpPr/>
          <p:nvPr/>
        </p:nvCxnSpPr>
        <p:spPr>
          <a:xfrm>
            <a:off x="3276600" y="3124200"/>
            <a:ext cx="4495800" cy="0"/>
          </a:xfrm>
          <a:prstGeom prst="straightConnector1">
            <a:avLst/>
          </a:prstGeom>
          <a:noFill/>
          <a:ln cap="flat" cmpd="sng" w="76200">
            <a:solidFill>
              <a:srgbClr val="FFFFFF"/>
            </a:solidFill>
            <a:prstDash val="solid"/>
            <a:round/>
            <a:headEnd len="sm" w="sm" type="none"/>
            <a:tailEnd len="sm" w="sm" type="none"/>
          </a:ln>
        </p:spPr>
      </p:cxnSp>
      <p:sp>
        <p:nvSpPr>
          <p:cNvPr id="286" name="Google Shape;286;p22"/>
          <p:cNvSpPr txBox="1"/>
          <p:nvPr>
            <p:ph type="title"/>
          </p:nvPr>
        </p:nvSpPr>
        <p:spPr>
          <a:xfrm>
            <a:off x="0" y="228600"/>
            <a:ext cx="9144000" cy="11048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Classical BKT</a:t>
            </a:r>
            <a:endParaRPr/>
          </a:p>
        </p:txBody>
      </p:sp>
      <p:sp>
        <p:nvSpPr>
          <p:cNvPr id="287" name="Google Shape;287;p22"/>
          <p:cNvSpPr/>
          <p:nvPr/>
        </p:nvSpPr>
        <p:spPr>
          <a:xfrm>
            <a:off x="3276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88" name="Google Shape;288;p22"/>
          <p:cNvSpPr txBox="1"/>
          <p:nvPr/>
        </p:nvSpPr>
        <p:spPr>
          <a:xfrm>
            <a:off x="3124200" y="1752600"/>
            <a:ext cx="1676399"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Not learned</a:t>
            </a:r>
            <a:endParaRPr/>
          </a:p>
        </p:txBody>
      </p:sp>
      <p:cxnSp>
        <p:nvCxnSpPr>
          <p:cNvPr id="289" name="Google Shape;289;p22"/>
          <p:cNvCxnSpPr/>
          <p:nvPr/>
        </p:nvCxnSpPr>
        <p:spPr>
          <a:xfrm>
            <a:off x="4648200" y="2209800"/>
            <a:ext cx="1295400" cy="0"/>
          </a:xfrm>
          <a:prstGeom prst="straightConnector1">
            <a:avLst/>
          </a:prstGeom>
          <a:noFill/>
          <a:ln cap="flat" cmpd="sng" w="28575">
            <a:solidFill>
              <a:schemeClr val="dk1"/>
            </a:solidFill>
            <a:prstDash val="dash"/>
            <a:round/>
            <a:headEnd len="sm" w="sm" type="none"/>
            <a:tailEnd len="lg" w="lg" type="triangle"/>
          </a:ln>
        </p:spPr>
      </p:cxnSp>
      <p:sp>
        <p:nvSpPr>
          <p:cNvPr id="290" name="Google Shape;290;p22"/>
          <p:cNvSpPr txBox="1"/>
          <p:nvPr/>
        </p:nvSpPr>
        <p:spPr>
          <a:xfrm>
            <a:off x="228600" y="3581400"/>
            <a:ext cx="8686800" cy="311784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Learning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	Probability the skill is already known before the first opportunity to use the skill in problem solving.</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	Probability the skill will be learned at each opportunity to use the skill.</a:t>
            </a:r>
            <a:endParaRPr/>
          </a:p>
          <a:p>
            <a:pPr indent="0" lvl="0" marL="0" marR="0" rtl="0" algn="l">
              <a:spcBef>
                <a:spcPts val="90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Performance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	Probability the student will guess correctly if the skill is not known.</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p(S)	Probability the student will slip (make a mistake) if the skill is known.</a:t>
            </a:r>
            <a:endParaRPr/>
          </a:p>
          <a:p>
            <a:pPr indent="0" lvl="0" marL="0" marR="0" rtl="0" algn="l">
              <a:spcBef>
                <a:spcPts val="900"/>
              </a:spcBef>
              <a:spcAft>
                <a:spcPts val="0"/>
              </a:spcAft>
              <a:buClr>
                <a:schemeClr val="dk1"/>
              </a:buClr>
              <a:buSzPts val="1800"/>
              <a:buFont typeface="Twentieth Century"/>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91" name="Google Shape;291;p22"/>
          <p:cNvSpPr/>
          <p:nvPr/>
        </p:nvSpPr>
        <p:spPr>
          <a:xfrm>
            <a:off x="5943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92" name="Google Shape;292;p22"/>
          <p:cNvSpPr txBox="1"/>
          <p:nvPr/>
        </p:nvSpPr>
        <p:spPr>
          <a:xfrm>
            <a:off x="5791200" y="1752600"/>
            <a:ext cx="1676399" cy="7318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Learned</a:t>
            </a:r>
            <a:endParaRPr/>
          </a:p>
          <a:p>
            <a:pPr indent="0" lvl="0" marL="0" marR="0" rtl="0" algn="ctr">
              <a:spcBef>
                <a:spcPts val="0"/>
              </a:spcBef>
              <a:spcAft>
                <a:spcPts val="0"/>
              </a:spcAft>
              <a:buClr>
                <a:schemeClr val="dk1"/>
              </a:buClr>
              <a:buSzPts val="2400"/>
              <a:buFont typeface="Twentieth Century"/>
              <a:buNone/>
            </a:pPr>
            <a:r>
              <a:t/>
            </a:r>
            <a:endParaRPr b="0" i="0" sz="2400" u="none" cap="none" strike="noStrike">
              <a:solidFill>
                <a:schemeClr val="dk2"/>
              </a:solidFill>
              <a:latin typeface="Times New Roman"/>
              <a:ea typeface="Times New Roman"/>
              <a:cs typeface="Times New Roman"/>
              <a:sym typeface="Times New Roman"/>
            </a:endParaRPr>
          </a:p>
        </p:txBody>
      </p:sp>
      <p:sp>
        <p:nvSpPr>
          <p:cNvPr id="293" name="Google Shape;293;p22"/>
          <p:cNvSpPr txBox="1"/>
          <p:nvPr/>
        </p:nvSpPr>
        <p:spPr>
          <a:xfrm>
            <a:off x="5029200" y="1676400"/>
            <a:ext cx="6095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a:t>
            </a:r>
            <a:endParaRPr/>
          </a:p>
        </p:txBody>
      </p:sp>
      <p:sp>
        <p:nvSpPr>
          <p:cNvPr id="294" name="Google Shape;294;p22"/>
          <p:cNvSpPr/>
          <p:nvPr/>
        </p:nvSpPr>
        <p:spPr>
          <a:xfrm>
            <a:off x="3429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95" name="Google Shape;295;p22"/>
          <p:cNvSpPr txBox="1"/>
          <p:nvPr/>
        </p:nvSpPr>
        <p:spPr>
          <a:xfrm>
            <a:off x="3581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sp>
        <p:nvSpPr>
          <p:cNvPr id="296" name="Google Shape;296;p22"/>
          <p:cNvSpPr/>
          <p:nvPr/>
        </p:nvSpPr>
        <p:spPr>
          <a:xfrm>
            <a:off x="6096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97" name="Google Shape;297;p22"/>
          <p:cNvSpPr txBox="1"/>
          <p:nvPr/>
        </p:nvSpPr>
        <p:spPr>
          <a:xfrm>
            <a:off x="6248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cxnSp>
        <p:nvCxnSpPr>
          <p:cNvPr id="298" name="Google Shape;298;p22"/>
          <p:cNvCxnSpPr/>
          <p:nvPr/>
        </p:nvCxnSpPr>
        <p:spPr>
          <a:xfrm>
            <a:off x="3962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299" name="Google Shape;299;p22"/>
          <p:cNvSpPr txBox="1"/>
          <p:nvPr/>
        </p:nvSpPr>
        <p:spPr>
          <a:xfrm>
            <a:off x="4191000" y="2743200"/>
            <a:ext cx="685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a:t>
            </a:r>
            <a:endParaRPr/>
          </a:p>
        </p:txBody>
      </p:sp>
      <p:cxnSp>
        <p:nvCxnSpPr>
          <p:cNvPr id="300" name="Google Shape;300;p22"/>
          <p:cNvCxnSpPr/>
          <p:nvPr/>
        </p:nvCxnSpPr>
        <p:spPr>
          <a:xfrm>
            <a:off x="6629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301" name="Google Shape;301;p22"/>
          <p:cNvSpPr txBox="1"/>
          <p:nvPr/>
        </p:nvSpPr>
        <p:spPr>
          <a:xfrm>
            <a:off x="6934200" y="27432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1-p(S)</a:t>
            </a:r>
            <a:endParaRPr/>
          </a:p>
        </p:txBody>
      </p:sp>
      <p:sp>
        <p:nvSpPr>
          <p:cNvPr id="302" name="Google Shape;302;p22"/>
          <p:cNvSpPr txBox="1"/>
          <p:nvPr/>
        </p:nvSpPr>
        <p:spPr>
          <a:xfrm>
            <a:off x="6324600" y="2362200"/>
            <a:ext cx="9144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303" name="Google Shape;303;p22"/>
          <p:cNvSpPr/>
          <p:nvPr/>
        </p:nvSpPr>
        <p:spPr>
          <a:xfrm>
            <a:off x="4108173" y="2745477"/>
            <a:ext cx="762000" cy="381000"/>
          </a:xfrm>
          <a:prstGeom prst="rect">
            <a:avLst/>
          </a:prstGeom>
          <a:noFill/>
          <a:ln cap="flat" cmpd="sng" w="38100">
            <a:solidFill>
              <a:srgbClr val="66FF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304" name="Google Shape;304;p22"/>
          <p:cNvSpPr/>
          <p:nvPr/>
        </p:nvSpPr>
        <p:spPr>
          <a:xfrm>
            <a:off x="190500" y="5410200"/>
            <a:ext cx="8686800" cy="568324"/>
          </a:xfrm>
          <a:prstGeom prst="rect">
            <a:avLst/>
          </a:prstGeom>
          <a:noFill/>
          <a:ln cap="flat" cmpd="sng" w="38100">
            <a:solidFill>
              <a:srgbClr val="66FF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cxnSp>
        <p:nvCxnSpPr>
          <p:cNvPr id="309" name="Google Shape;309;p23"/>
          <p:cNvCxnSpPr/>
          <p:nvPr/>
        </p:nvCxnSpPr>
        <p:spPr>
          <a:xfrm>
            <a:off x="3276600" y="3124200"/>
            <a:ext cx="4495800" cy="0"/>
          </a:xfrm>
          <a:prstGeom prst="straightConnector1">
            <a:avLst/>
          </a:prstGeom>
          <a:noFill/>
          <a:ln cap="flat" cmpd="sng" w="76200">
            <a:solidFill>
              <a:srgbClr val="FFFFFF"/>
            </a:solidFill>
            <a:prstDash val="solid"/>
            <a:round/>
            <a:headEnd len="sm" w="sm" type="none"/>
            <a:tailEnd len="sm" w="sm" type="none"/>
          </a:ln>
        </p:spPr>
      </p:cxnSp>
      <p:sp>
        <p:nvSpPr>
          <p:cNvPr id="310" name="Google Shape;310;p23"/>
          <p:cNvSpPr txBox="1"/>
          <p:nvPr>
            <p:ph type="title"/>
          </p:nvPr>
        </p:nvSpPr>
        <p:spPr>
          <a:xfrm>
            <a:off x="0" y="228600"/>
            <a:ext cx="9144000" cy="11048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00"/>
              <a:buFont typeface="Arial"/>
              <a:buNone/>
            </a:pPr>
            <a:r>
              <a:rPr b="0" i="0" lang="en-US" sz="3600" u="none" cap="none" strike="noStrike">
                <a:solidFill>
                  <a:schemeClr val="dk2"/>
                </a:solidFill>
                <a:latin typeface="Arial"/>
                <a:ea typeface="Arial"/>
                <a:cs typeface="Arial"/>
                <a:sym typeface="Arial"/>
              </a:rPr>
              <a:t>Classical BKT</a:t>
            </a:r>
            <a:endParaRPr/>
          </a:p>
        </p:txBody>
      </p:sp>
      <p:sp>
        <p:nvSpPr>
          <p:cNvPr id="311" name="Google Shape;311;p23"/>
          <p:cNvSpPr/>
          <p:nvPr/>
        </p:nvSpPr>
        <p:spPr>
          <a:xfrm>
            <a:off x="3276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312" name="Google Shape;312;p23"/>
          <p:cNvSpPr txBox="1"/>
          <p:nvPr/>
        </p:nvSpPr>
        <p:spPr>
          <a:xfrm>
            <a:off x="3124200" y="1752600"/>
            <a:ext cx="1676399"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Not learned</a:t>
            </a:r>
            <a:endParaRPr/>
          </a:p>
        </p:txBody>
      </p:sp>
      <p:cxnSp>
        <p:nvCxnSpPr>
          <p:cNvPr id="313" name="Google Shape;313;p23"/>
          <p:cNvCxnSpPr/>
          <p:nvPr/>
        </p:nvCxnSpPr>
        <p:spPr>
          <a:xfrm>
            <a:off x="4648200" y="2209800"/>
            <a:ext cx="1295400" cy="0"/>
          </a:xfrm>
          <a:prstGeom prst="straightConnector1">
            <a:avLst/>
          </a:prstGeom>
          <a:noFill/>
          <a:ln cap="flat" cmpd="sng" w="28575">
            <a:solidFill>
              <a:schemeClr val="dk1"/>
            </a:solidFill>
            <a:prstDash val="dash"/>
            <a:round/>
            <a:headEnd len="sm" w="sm" type="none"/>
            <a:tailEnd len="lg" w="lg" type="triangle"/>
          </a:ln>
        </p:spPr>
      </p:cxnSp>
      <p:sp>
        <p:nvSpPr>
          <p:cNvPr id="314" name="Google Shape;314;p23"/>
          <p:cNvSpPr txBox="1"/>
          <p:nvPr/>
        </p:nvSpPr>
        <p:spPr>
          <a:xfrm>
            <a:off x="228600" y="3581400"/>
            <a:ext cx="8686800" cy="311784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Learning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	Probability the skill is already known before the first opportunity to use the skill in problem solving.</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	Probability the skill will be learned at each opportunity to use the skill.</a:t>
            </a:r>
            <a:endParaRPr/>
          </a:p>
          <a:p>
            <a:pPr indent="0" lvl="0" marL="0" marR="0" rtl="0" algn="l">
              <a:spcBef>
                <a:spcPts val="900"/>
              </a:spcBef>
              <a:spcAft>
                <a:spcPts val="0"/>
              </a:spcAft>
              <a:buClr>
                <a:schemeClr val="dk1"/>
              </a:buClr>
              <a:buSzPts val="450"/>
              <a:buFont typeface="Times New Roman"/>
              <a:buNone/>
            </a:pPr>
            <a:r>
              <a:rPr b="0" i="0" lang="en-US" sz="1800" u="sng" cap="none" strike="noStrike">
                <a:solidFill>
                  <a:schemeClr val="dk1"/>
                </a:solidFill>
                <a:latin typeface="Times New Roman"/>
                <a:ea typeface="Times New Roman"/>
                <a:cs typeface="Times New Roman"/>
                <a:sym typeface="Times New Roman"/>
              </a:rPr>
              <a:t>Two Performance Parameters</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	Probability the student will guess correctly if the skill is not known.</a:t>
            </a:r>
            <a:endParaRPr/>
          </a:p>
          <a:p>
            <a:pPr indent="0" lvl="0" marL="0" marR="0" rtl="0" algn="l">
              <a:spcBef>
                <a:spcPts val="90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p(S)	Probability the student will slip (make a mistake) if the skill is known.</a:t>
            </a:r>
            <a:endParaRPr/>
          </a:p>
          <a:p>
            <a:pPr indent="0" lvl="0" marL="0" marR="0" rtl="0" algn="l">
              <a:spcBef>
                <a:spcPts val="900"/>
              </a:spcBef>
              <a:spcAft>
                <a:spcPts val="0"/>
              </a:spcAft>
              <a:buClr>
                <a:schemeClr val="dk1"/>
              </a:buClr>
              <a:buSzPts val="1800"/>
              <a:buFont typeface="Twentieth Century"/>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15" name="Google Shape;315;p23"/>
          <p:cNvSpPr/>
          <p:nvPr/>
        </p:nvSpPr>
        <p:spPr>
          <a:xfrm>
            <a:off x="5943600" y="1524000"/>
            <a:ext cx="1371599" cy="1371599"/>
          </a:xfrm>
          <a:prstGeom prst="ellipse">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316" name="Google Shape;316;p23"/>
          <p:cNvSpPr txBox="1"/>
          <p:nvPr/>
        </p:nvSpPr>
        <p:spPr>
          <a:xfrm>
            <a:off x="5791200" y="1752600"/>
            <a:ext cx="1676399" cy="7318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Learned</a:t>
            </a:r>
            <a:endParaRPr/>
          </a:p>
          <a:p>
            <a:pPr indent="0" lvl="0" marL="0" marR="0" rtl="0" algn="ctr">
              <a:spcBef>
                <a:spcPts val="0"/>
              </a:spcBef>
              <a:spcAft>
                <a:spcPts val="0"/>
              </a:spcAft>
              <a:buClr>
                <a:schemeClr val="dk1"/>
              </a:buClr>
              <a:buSzPts val="2400"/>
              <a:buFont typeface="Twentieth Century"/>
              <a:buNone/>
            </a:pPr>
            <a:r>
              <a:t/>
            </a:r>
            <a:endParaRPr b="0" i="0" sz="2400" u="none" cap="none" strike="noStrike">
              <a:solidFill>
                <a:schemeClr val="dk2"/>
              </a:solidFill>
              <a:latin typeface="Times New Roman"/>
              <a:ea typeface="Times New Roman"/>
              <a:cs typeface="Times New Roman"/>
              <a:sym typeface="Times New Roman"/>
            </a:endParaRPr>
          </a:p>
        </p:txBody>
      </p:sp>
      <p:sp>
        <p:nvSpPr>
          <p:cNvPr id="317" name="Google Shape;317;p23"/>
          <p:cNvSpPr txBox="1"/>
          <p:nvPr/>
        </p:nvSpPr>
        <p:spPr>
          <a:xfrm>
            <a:off x="5029200" y="1676400"/>
            <a:ext cx="6095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p(T)</a:t>
            </a:r>
            <a:endParaRPr/>
          </a:p>
        </p:txBody>
      </p:sp>
      <p:sp>
        <p:nvSpPr>
          <p:cNvPr id="318" name="Google Shape;318;p23"/>
          <p:cNvSpPr/>
          <p:nvPr/>
        </p:nvSpPr>
        <p:spPr>
          <a:xfrm>
            <a:off x="3429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319" name="Google Shape;319;p23"/>
          <p:cNvSpPr txBox="1"/>
          <p:nvPr/>
        </p:nvSpPr>
        <p:spPr>
          <a:xfrm>
            <a:off x="3581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sp>
        <p:nvSpPr>
          <p:cNvPr id="320" name="Google Shape;320;p23"/>
          <p:cNvSpPr/>
          <p:nvPr/>
        </p:nvSpPr>
        <p:spPr>
          <a:xfrm>
            <a:off x="6096000" y="3352800"/>
            <a:ext cx="1143000" cy="381000"/>
          </a:xfrm>
          <a:prstGeom prst="rect">
            <a:avLst/>
          </a:prstGeom>
          <a:noFill/>
          <a:ln cap="flat" cmpd="sng" w="127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321" name="Google Shape;321;p23"/>
          <p:cNvSpPr txBox="1"/>
          <p:nvPr/>
        </p:nvSpPr>
        <p:spPr>
          <a:xfrm>
            <a:off x="6248400" y="33528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450"/>
              <a:buFont typeface="Times New Roman"/>
              <a:buNone/>
            </a:pPr>
            <a:r>
              <a:rPr b="0" i="0" lang="en-US" sz="1800" u="none" cap="none" strike="noStrike">
                <a:solidFill>
                  <a:schemeClr val="dk2"/>
                </a:solidFill>
                <a:latin typeface="Times New Roman"/>
                <a:ea typeface="Times New Roman"/>
                <a:cs typeface="Times New Roman"/>
                <a:sym typeface="Times New Roman"/>
              </a:rPr>
              <a:t>correct</a:t>
            </a:r>
            <a:endParaRPr/>
          </a:p>
        </p:txBody>
      </p:sp>
      <p:cxnSp>
        <p:nvCxnSpPr>
          <p:cNvPr id="322" name="Google Shape;322;p23"/>
          <p:cNvCxnSpPr/>
          <p:nvPr/>
        </p:nvCxnSpPr>
        <p:spPr>
          <a:xfrm>
            <a:off x="3962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323" name="Google Shape;323;p23"/>
          <p:cNvSpPr txBox="1"/>
          <p:nvPr/>
        </p:nvSpPr>
        <p:spPr>
          <a:xfrm>
            <a:off x="4191000" y="2743200"/>
            <a:ext cx="685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p(G)</a:t>
            </a:r>
            <a:endParaRPr/>
          </a:p>
        </p:txBody>
      </p:sp>
      <p:cxnSp>
        <p:nvCxnSpPr>
          <p:cNvPr id="324" name="Google Shape;324;p23"/>
          <p:cNvCxnSpPr/>
          <p:nvPr/>
        </p:nvCxnSpPr>
        <p:spPr>
          <a:xfrm>
            <a:off x="6629400" y="2895600"/>
            <a:ext cx="0" cy="457200"/>
          </a:xfrm>
          <a:prstGeom prst="straightConnector1">
            <a:avLst/>
          </a:prstGeom>
          <a:noFill/>
          <a:ln cap="flat" cmpd="sng" w="28575">
            <a:solidFill>
              <a:schemeClr val="dk1"/>
            </a:solidFill>
            <a:prstDash val="solid"/>
            <a:round/>
            <a:headEnd len="sm" w="sm" type="none"/>
            <a:tailEnd len="lg" w="lg" type="triangle"/>
          </a:ln>
        </p:spPr>
      </p:cxnSp>
      <p:sp>
        <p:nvSpPr>
          <p:cNvPr id="325" name="Google Shape;325;p23"/>
          <p:cNvSpPr txBox="1"/>
          <p:nvPr/>
        </p:nvSpPr>
        <p:spPr>
          <a:xfrm>
            <a:off x="6934200" y="2743200"/>
            <a:ext cx="1066799"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1-p(S)</a:t>
            </a:r>
            <a:endParaRPr/>
          </a:p>
        </p:txBody>
      </p:sp>
      <p:sp>
        <p:nvSpPr>
          <p:cNvPr id="326" name="Google Shape;326;p23"/>
          <p:cNvSpPr txBox="1"/>
          <p:nvPr/>
        </p:nvSpPr>
        <p:spPr>
          <a:xfrm>
            <a:off x="6324600" y="2362200"/>
            <a:ext cx="9144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50"/>
              <a:buFont typeface="Times New Roman"/>
              <a:buNone/>
            </a:pPr>
            <a:r>
              <a:rPr b="0" i="0" lang="en-US" sz="1800" u="none" cap="none" strike="noStrike">
                <a:solidFill>
                  <a:schemeClr val="dk1"/>
                </a:solidFill>
                <a:latin typeface="Times New Roman"/>
                <a:ea typeface="Times New Roman"/>
                <a:cs typeface="Times New Roman"/>
                <a:sym typeface="Times New Roman"/>
              </a:rPr>
              <a:t>p(L</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327" name="Google Shape;327;p23"/>
          <p:cNvSpPr/>
          <p:nvPr/>
        </p:nvSpPr>
        <p:spPr>
          <a:xfrm>
            <a:off x="6934200" y="2745477"/>
            <a:ext cx="762000" cy="381000"/>
          </a:xfrm>
          <a:prstGeom prst="rect">
            <a:avLst/>
          </a:prstGeom>
          <a:noFill/>
          <a:ln cap="flat" cmpd="sng" w="38100">
            <a:solidFill>
              <a:srgbClr val="66FF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
        <p:nvSpPr>
          <p:cNvPr id="328" name="Google Shape;328;p23"/>
          <p:cNvSpPr/>
          <p:nvPr/>
        </p:nvSpPr>
        <p:spPr>
          <a:xfrm>
            <a:off x="140804" y="5867400"/>
            <a:ext cx="8686800" cy="568324"/>
          </a:xfrm>
          <a:prstGeom prst="rect">
            <a:avLst/>
          </a:prstGeom>
          <a:noFill/>
          <a:ln cap="flat" cmpd="sng" w="38100">
            <a:solidFill>
              <a:srgbClr val="66FF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4"/>
          <p:cNvSpPr txBox="1"/>
          <p:nvPr>
            <p:ph type="title"/>
          </p:nvPr>
        </p:nvSpPr>
        <p:spPr>
          <a:xfrm>
            <a:off x="0" y="2286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Predicting Current Student Correctness</a:t>
            </a:r>
            <a:endParaRPr/>
          </a:p>
        </p:txBody>
      </p:sp>
      <p:sp>
        <p:nvSpPr>
          <p:cNvPr id="334" name="Google Shape;334;p2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PCORR = P(Ln)*P(~S)+P(~Ln)*P(G)</a:t>
            </a:r>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5"/>
          <p:cNvSpPr txBox="1"/>
          <p:nvPr>
            <p:ph type="title"/>
          </p:nvPr>
        </p:nvSpPr>
        <p:spPr>
          <a:xfrm>
            <a:off x="0" y="2286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   Bayesian Knowledge Tracing</a:t>
            </a:r>
            <a:endParaRPr/>
          </a:p>
        </p:txBody>
      </p:sp>
      <p:sp>
        <p:nvSpPr>
          <p:cNvPr id="340" name="Google Shape;340;p2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Whenever the student has an opportunity to use a skill</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 probability that the student knows the skill is updated </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Using formulas derived from Bayes’ Theorem. </a:t>
            </a:r>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Formulas</a:t>
            </a:r>
            <a:endParaRPr/>
          </a:p>
        </p:txBody>
      </p:sp>
      <p:sp>
        <p:nvSpPr>
          <p:cNvPr id="346" name="Google Shape;346;p26"/>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
        <p:nvSpPr>
          <p:cNvPr id="347" name="Google Shape;347;p26"/>
          <p:cNvSpPr/>
          <p:nvPr/>
        </p:nvSpPr>
        <p:spPr>
          <a:xfrm>
            <a:off x="228600" y="8763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
        <p:nvSpPr>
          <p:cNvPr id="348" name="Google Shape;348;p26"/>
          <p:cNvSpPr/>
          <p:nvPr/>
        </p:nvSpPr>
        <p:spPr>
          <a:xfrm>
            <a:off x="228600" y="127635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pic>
        <p:nvPicPr>
          <p:cNvPr id="349" name="Google Shape;349;p26"/>
          <p:cNvPicPr preferRelativeResize="0"/>
          <p:nvPr/>
        </p:nvPicPr>
        <p:blipFill rotWithShape="1">
          <a:blip r:embed="rId3">
            <a:alphaModFix/>
          </a:blip>
          <a:srcRect b="0" l="0" r="0" t="0"/>
          <a:stretch/>
        </p:blipFill>
        <p:spPr>
          <a:xfrm>
            <a:off x="228600" y="1600200"/>
            <a:ext cx="8702675" cy="1143000"/>
          </a:xfrm>
          <a:prstGeom prst="rect">
            <a:avLst/>
          </a:prstGeom>
          <a:noFill/>
          <a:ln>
            <a:noFill/>
          </a:ln>
        </p:spPr>
      </p:pic>
      <p:pic>
        <p:nvPicPr>
          <p:cNvPr id="350" name="Google Shape;350;p26"/>
          <p:cNvPicPr preferRelativeResize="0"/>
          <p:nvPr/>
        </p:nvPicPr>
        <p:blipFill rotWithShape="1">
          <a:blip r:embed="rId4">
            <a:alphaModFix/>
          </a:blip>
          <a:srcRect b="0" l="0" r="0" t="0"/>
          <a:stretch/>
        </p:blipFill>
        <p:spPr>
          <a:xfrm>
            <a:off x="152400" y="3352800"/>
            <a:ext cx="8675688" cy="1090613"/>
          </a:xfrm>
          <a:prstGeom prst="rect">
            <a:avLst/>
          </a:prstGeom>
          <a:noFill/>
          <a:ln>
            <a:noFill/>
          </a:ln>
        </p:spPr>
      </p:pic>
      <p:pic>
        <p:nvPicPr>
          <p:cNvPr id="351" name="Google Shape;351;p26"/>
          <p:cNvPicPr preferRelativeResize="0"/>
          <p:nvPr/>
        </p:nvPicPr>
        <p:blipFill rotWithShape="1">
          <a:blip r:embed="rId5">
            <a:alphaModFix/>
          </a:blip>
          <a:srcRect b="0" l="0" r="0" t="0"/>
          <a:stretch/>
        </p:blipFill>
        <p:spPr>
          <a:xfrm>
            <a:off x="152400" y="5086350"/>
            <a:ext cx="8858249" cy="754063"/>
          </a:xfrm>
          <a:prstGeom prst="rect">
            <a:avLst/>
          </a:prstGeom>
          <a:noFill/>
          <a:ln>
            <a:noFill/>
          </a:ln>
        </p:spPr>
      </p:pic>
      <p:sp>
        <p:nvSpPr>
          <p:cNvPr id="352" name="Google Shape;352;p26"/>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
        <p:nvSpPr>
          <p:cNvPr id="353" name="Google Shape;353;p26"/>
          <p:cNvSpPr/>
          <p:nvPr/>
        </p:nvSpPr>
        <p:spPr>
          <a:xfrm>
            <a:off x="0" y="8763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25"/>
              <a:buFont typeface="Times New Roman"/>
              <a:buNone/>
            </a:pPr>
            <a:r>
              <a:rPr b="0" i="0" lang="en-US" sz="9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
        <p:nvSpPr>
          <p:cNvPr id="354" name="Google Shape;354;p26"/>
          <p:cNvSpPr/>
          <p:nvPr/>
        </p:nvSpPr>
        <p:spPr>
          <a:xfrm>
            <a:off x="0" y="127635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
        <p:nvSpPr>
          <p:cNvPr id="355" name="Google Shape;355;p26"/>
          <p:cNvSpPr/>
          <p:nvPr/>
        </p:nvSpPr>
        <p:spPr>
          <a:xfrm>
            <a:off x="0" y="1552575"/>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361" name="Google Shape;361;p2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362" name="Google Shape;362;p27"/>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209800"/>
                <a:gridCol w="22098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368" name="Google Shape;368;p2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369" name="Google Shape;369;p28"/>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500"/>
                        <a:buFont typeface="Twentieth Century"/>
                        <a:buNone/>
                      </a:pPr>
                      <a:r>
                        <a:rPr lang="en-US" sz="2000" u="none" cap="none" strike="noStrike"/>
                        <a:t>(0.4)(0.3)</a:t>
                      </a:r>
                      <a:br>
                        <a:rPr lang="en-US" sz="2000" u="none" cap="none" strike="noStrike"/>
                      </a:br>
                      <a:r>
                        <a:rPr lang="en-US" sz="2000" u="none" cap="none" strike="noStrike"/>
                        <a:t>(0.4)(0.3)+(0.6)(0.8)</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cxnSp>
        <p:nvCxnSpPr>
          <p:cNvPr id="370" name="Google Shape;370;p28"/>
          <p:cNvCxnSpPr/>
          <p:nvPr/>
        </p:nvCxnSpPr>
        <p:spPr>
          <a:xfrm>
            <a:off x="4876800" y="3505200"/>
            <a:ext cx="1981199" cy="0"/>
          </a:xfrm>
          <a:prstGeom prst="straightConnector1">
            <a:avLst/>
          </a:prstGeom>
          <a:noFill/>
          <a:ln cap="flat" cmpd="sng" w="10000">
            <a:solidFill>
              <a:schemeClr val="dk1"/>
            </a:solidFill>
            <a:prstDash val="solid"/>
            <a:round/>
            <a:headEnd len="sm" w="sm" type="none"/>
            <a:tailEnd len="sm" w="sm" type="none"/>
          </a:ln>
        </p:spPr>
      </p:cxn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376" name="Google Shape;376;p2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377" name="Google Shape;377;p29"/>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500"/>
                        <a:buFont typeface="Twentieth Century"/>
                        <a:buNone/>
                      </a:pPr>
                      <a:r>
                        <a:rPr lang="en-US" sz="2000" u="none" cap="none" strike="noStrike"/>
                        <a:t>(0.12)</a:t>
                      </a:r>
                      <a:br>
                        <a:rPr lang="en-US" sz="2000" u="none" cap="none" strike="noStrike"/>
                      </a:br>
                      <a:r>
                        <a:rPr lang="en-US" sz="2000" u="none" cap="none" strike="noStrike"/>
                        <a:t>(0.12)+(0.48)</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cxnSp>
        <p:nvCxnSpPr>
          <p:cNvPr id="378" name="Google Shape;378;p29"/>
          <p:cNvCxnSpPr/>
          <p:nvPr/>
        </p:nvCxnSpPr>
        <p:spPr>
          <a:xfrm>
            <a:off x="4876800" y="3505200"/>
            <a:ext cx="1981199" cy="0"/>
          </a:xfrm>
          <a:prstGeom prst="straightConnector1">
            <a:avLst/>
          </a:prstGeom>
          <a:noFill/>
          <a:ln cap="flat" cmpd="sng" w="10000">
            <a:solidFill>
              <a:schemeClr val="dk1"/>
            </a:solidFill>
            <a:prstDash val="solid"/>
            <a:round/>
            <a:headEnd len="sm" w="sm" type="none"/>
            <a:tailEnd len="sm" w="sm" type="none"/>
          </a:ln>
        </p:spPr>
      </p:cxn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Knowledge Component</a:t>
            </a:r>
            <a:endParaRPr/>
          </a:p>
        </p:txBody>
      </p:sp>
      <p:sp>
        <p:nvSpPr>
          <p:cNvPr id="117" name="Google Shape;117;p3"/>
          <p:cNvSpPr txBox="1"/>
          <p:nvPr>
            <p:ph idx="1" type="body"/>
          </p:nvPr>
        </p:nvSpPr>
        <p:spPr>
          <a:xfrm>
            <a:off x="612648" y="1600200"/>
            <a:ext cx="8153400" cy="4876800"/>
          </a:xfrm>
          <a:prstGeom prst="rect">
            <a:avLst/>
          </a:prstGeom>
          <a:noFill/>
          <a:ln>
            <a:noFill/>
          </a:ln>
        </p:spPr>
        <p:txBody>
          <a:bodyPr anchorCtr="0" anchor="t" bIns="45700" lIns="91425" spcFirstLastPara="1" rIns="91425" wrap="square" tIns="45700">
            <a:normAutofit fontScale="92500" lnSpcReduction="10000"/>
          </a:bodyPr>
          <a:lstStyle/>
          <a:p>
            <a:pPr indent="-320059" lvl="0" marL="320040" rtl="0" algn="l">
              <a:spcBef>
                <a:spcPts val="0"/>
              </a:spcBef>
              <a:spcAft>
                <a:spcPts val="0"/>
              </a:spcAft>
              <a:buSzPct val="59999"/>
              <a:buChar char="◻"/>
            </a:pPr>
            <a:r>
              <a:rPr lang="en-US"/>
              <a:t>Anything a student can know that is meaningful to the current learning situation</a:t>
            </a:r>
            <a:endParaRPr/>
          </a:p>
          <a:p>
            <a:pPr indent="-217855" lvl="0" marL="320040" rtl="0" algn="l">
              <a:spcBef>
                <a:spcPts val="700"/>
              </a:spcBef>
              <a:spcAft>
                <a:spcPts val="0"/>
              </a:spcAft>
              <a:buSzPct val="59999"/>
              <a:buNone/>
            </a:pPr>
            <a:r>
              <a:t/>
            </a:r>
            <a:endParaRPr/>
          </a:p>
          <a:p>
            <a:pPr indent="-320059" lvl="0" marL="320040" rtl="0" algn="l">
              <a:spcBef>
                <a:spcPts val="700"/>
              </a:spcBef>
              <a:spcAft>
                <a:spcPts val="0"/>
              </a:spcAft>
              <a:buSzPct val="59999"/>
              <a:buChar char="◻"/>
            </a:pPr>
            <a:r>
              <a:rPr lang="en-US"/>
              <a:t>Skill</a:t>
            </a:r>
            <a:endParaRPr/>
          </a:p>
          <a:p>
            <a:pPr indent="-320059" lvl="0" marL="320040" rtl="0" algn="l">
              <a:spcBef>
                <a:spcPts val="700"/>
              </a:spcBef>
              <a:spcAft>
                <a:spcPts val="0"/>
              </a:spcAft>
              <a:buSzPct val="59999"/>
              <a:buChar char="◻"/>
            </a:pPr>
            <a:r>
              <a:rPr lang="en-US"/>
              <a:t>Fact</a:t>
            </a:r>
            <a:endParaRPr/>
          </a:p>
          <a:p>
            <a:pPr indent="-320059" lvl="0" marL="320040" rtl="0" algn="l">
              <a:spcBef>
                <a:spcPts val="700"/>
              </a:spcBef>
              <a:spcAft>
                <a:spcPts val="0"/>
              </a:spcAft>
              <a:buSzPct val="59999"/>
              <a:buChar char="◻"/>
            </a:pPr>
            <a:r>
              <a:rPr lang="en-US"/>
              <a:t>Concept</a:t>
            </a:r>
            <a:endParaRPr/>
          </a:p>
          <a:p>
            <a:pPr indent="-320059" lvl="0" marL="320040" rtl="0" algn="l">
              <a:spcBef>
                <a:spcPts val="700"/>
              </a:spcBef>
              <a:spcAft>
                <a:spcPts val="0"/>
              </a:spcAft>
              <a:buSzPct val="59999"/>
              <a:buChar char="◻"/>
            </a:pPr>
            <a:r>
              <a:rPr lang="en-US"/>
              <a:t>Principle</a:t>
            </a:r>
            <a:endParaRPr/>
          </a:p>
          <a:p>
            <a:pPr indent="-320059" lvl="0" marL="320040" rtl="0" algn="l">
              <a:spcBef>
                <a:spcPts val="700"/>
              </a:spcBef>
              <a:spcAft>
                <a:spcPts val="0"/>
              </a:spcAft>
              <a:buSzPct val="59999"/>
              <a:buChar char="◻"/>
            </a:pPr>
            <a:r>
              <a:rPr lang="en-US"/>
              <a:t>Schema</a:t>
            </a:r>
            <a:endParaRPr/>
          </a:p>
          <a:p>
            <a:pPr indent="-217855" lvl="0" marL="320040" rtl="0" algn="l">
              <a:spcBef>
                <a:spcPts val="700"/>
              </a:spcBef>
              <a:spcAft>
                <a:spcPts val="0"/>
              </a:spcAft>
              <a:buSzPct val="59999"/>
              <a:buNone/>
            </a:pPr>
            <a:r>
              <a:t/>
            </a:r>
            <a:endParaRPr/>
          </a:p>
          <a:p>
            <a:pPr indent="-320059" lvl="0" marL="320040" rtl="0" algn="l">
              <a:spcBef>
                <a:spcPts val="700"/>
              </a:spcBef>
              <a:spcAft>
                <a:spcPts val="0"/>
              </a:spcAft>
              <a:buSzPct val="59999"/>
              <a:buChar char="◻"/>
            </a:pPr>
            <a:r>
              <a:rPr lang="en-US" u="sng">
                <a:solidFill>
                  <a:schemeClr val="hlink"/>
                </a:solidFill>
                <a:hlinkClick r:id="rId3"/>
              </a:rPr>
              <a:t>http://www.learnlab.org/research/wiki/index.php/Knowledge_component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384" name="Google Shape;384;p3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385" name="Google Shape;385;p30"/>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391" name="Google Shape;391;p3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392" name="Google Shape;392;p31"/>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500"/>
                        <a:buFont typeface="Twentieth Century"/>
                        <a:buNone/>
                      </a:pPr>
                      <a:r>
                        <a:rPr lang="en-US" sz="2000" u="none" cap="none" strike="noStrike"/>
                        <a:t>0.2+(0.8)(0.1)</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398" name="Google Shape;398;p3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399" name="Google Shape;399;p32"/>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405" name="Google Shape;405;p3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406" name="Google Shape;406;p33"/>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412" name="Google Shape;412;p3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413" name="Google Shape;413;p34"/>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c>
                  <a:txBody>
                    <a:bodyPr/>
                    <a:lstStyle/>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419" name="Google Shape;419;p3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420" name="Google Shape;420;p35"/>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450"/>
                        <a:buFont typeface="Arial"/>
                        <a:buNone/>
                      </a:pPr>
                      <a:r>
                        <a:rPr lang="en-US" sz="1800" u="none" cap="none" strike="noStrike"/>
                        <a:t>(0.28)(0.7)</a:t>
                      </a:r>
                      <a:br>
                        <a:rPr lang="en-US" sz="1800" u="none" cap="none" strike="noStrike"/>
                      </a:br>
                      <a:r>
                        <a:rPr lang="en-US" sz="1800" u="none" cap="none" strike="noStrike"/>
                        <a:t>(0.28)(0.7)+(0.72)(0.2)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cxnSp>
        <p:nvCxnSpPr>
          <p:cNvPr id="421" name="Google Shape;421;p35"/>
          <p:cNvCxnSpPr/>
          <p:nvPr/>
        </p:nvCxnSpPr>
        <p:spPr>
          <a:xfrm>
            <a:off x="4876800" y="3962400"/>
            <a:ext cx="1981199" cy="0"/>
          </a:xfrm>
          <a:prstGeom prst="straightConnector1">
            <a:avLst/>
          </a:prstGeom>
          <a:noFill/>
          <a:ln cap="flat" cmpd="sng" w="10000">
            <a:solidFill>
              <a:schemeClr val="dk1"/>
            </a:solidFill>
            <a:prstDash val="solid"/>
            <a:round/>
            <a:headEnd len="sm" w="sm" type="none"/>
            <a:tailEnd len="sm" w="sm" type="none"/>
          </a:ln>
        </p:spPr>
      </p:cxn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427" name="Google Shape;427;p3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428" name="Google Shape;428;p36"/>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450"/>
                        <a:buFont typeface="Arial"/>
                        <a:buNone/>
                      </a:pPr>
                      <a:r>
                        <a:rPr lang="en-US" sz="1800" u="none" cap="none" strike="noStrike"/>
                        <a:t>(0.196)</a:t>
                      </a:r>
                      <a:br>
                        <a:rPr lang="en-US" sz="1800" u="none" cap="none" strike="noStrike"/>
                      </a:br>
                      <a:r>
                        <a:rPr lang="en-US" sz="1800" u="none" cap="none" strike="noStrike"/>
                        <a:t>(0.196)+(0.144)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cxnSp>
        <p:nvCxnSpPr>
          <p:cNvPr id="429" name="Google Shape;429;p36"/>
          <p:cNvCxnSpPr/>
          <p:nvPr/>
        </p:nvCxnSpPr>
        <p:spPr>
          <a:xfrm>
            <a:off x="4876800" y="3962400"/>
            <a:ext cx="1981199" cy="0"/>
          </a:xfrm>
          <a:prstGeom prst="straightConnector1">
            <a:avLst/>
          </a:prstGeom>
          <a:noFill/>
          <a:ln cap="flat" cmpd="sng" w="10000">
            <a:solidFill>
              <a:schemeClr val="dk1"/>
            </a:solidFill>
            <a:prstDash val="solid"/>
            <a:round/>
            <a:headEnd len="sm" w="sm" type="none"/>
            <a:tailEnd len="sm" w="sm" type="none"/>
          </a:ln>
        </p:spPr>
      </p:cxn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435" name="Google Shape;435;p3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436" name="Google Shape;436;p37"/>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0.58</a:t>
                      </a:r>
                      <a:endParaRPr/>
                    </a:p>
                  </a:txBody>
                  <a:tcPr marT="45725" marB="45725" marR="91450" marL="91450"/>
                </a:tc>
                <a:tc>
                  <a:txBody>
                    <a:bodyPr/>
                    <a:lstStyle/>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442" name="Google Shape;442;p3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443" name="Google Shape;443;p38"/>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0.58</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(0.58) + (0.42)(0.1)</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Example</a:t>
            </a:r>
            <a:endParaRPr/>
          </a:p>
        </p:txBody>
      </p:sp>
      <p:sp>
        <p:nvSpPr>
          <p:cNvPr id="449" name="Google Shape;449;p3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920"/>
              <a:buFont typeface="Noto Sans Symbols"/>
              <a:buChar char="◻"/>
            </a:pPr>
            <a:r>
              <a:rPr b="0" i="0" lang="en-US" sz="2900" u="none" cap="none" strike="noStrike">
                <a:solidFill>
                  <a:schemeClr val="dk1"/>
                </a:solidFill>
                <a:latin typeface="Arial"/>
                <a:ea typeface="Arial"/>
                <a:cs typeface="Arial"/>
                <a:sym typeface="Arial"/>
              </a:rPr>
              <a:t>P(</a:t>
            </a:r>
            <a:r>
              <a:rPr b="0" i="0" lang="en-US" sz="3200" u="none" cap="none" strike="noStrike">
                <a:solidFill>
                  <a:schemeClr val="dk1"/>
                </a:solidFill>
                <a:latin typeface="Arial"/>
                <a:ea typeface="Arial"/>
                <a:cs typeface="Arial"/>
                <a:sym typeface="Arial"/>
              </a:rPr>
              <a:t>L</a:t>
            </a:r>
            <a:r>
              <a:rPr b="0" baseline="-25000" i="0" lang="en-US" sz="3200" u="none" cap="none" strike="noStrike">
                <a:solidFill>
                  <a:schemeClr val="dk1"/>
                </a:solidFill>
                <a:latin typeface="Arial"/>
                <a:ea typeface="Arial"/>
                <a:cs typeface="Arial"/>
                <a:sym typeface="Arial"/>
              </a:rPr>
              <a:t>0</a:t>
            </a:r>
            <a:r>
              <a:rPr b="0" i="0" lang="en-US" sz="2900" u="none" cap="none" strike="noStrike">
                <a:solidFill>
                  <a:schemeClr val="dk1"/>
                </a:solidFill>
                <a:latin typeface="Arial"/>
                <a:ea typeface="Arial"/>
                <a:cs typeface="Arial"/>
                <a:sym typeface="Arial"/>
              </a:rPr>
              <a:t>) = 0.4, P(T) = 0.1, P(S) = 0.3, P(G) = 0.2</a:t>
            </a:r>
            <a:endParaRPr/>
          </a:p>
        </p:txBody>
      </p:sp>
      <p:graphicFrame>
        <p:nvGraphicFramePr>
          <p:cNvPr id="450" name="Google Shape;450;p39"/>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209800"/>
                <a:gridCol w="2209800"/>
                <a:gridCol w="2514600"/>
                <a:gridCol w="1905000"/>
              </a:tblGrid>
              <a:tr h="822925">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P(L</a:t>
                      </a:r>
                      <a:r>
                        <a:rPr baseline="-25000" lang="en-US" sz="2800" u="none" cap="none" strike="noStrike"/>
                        <a:t>n-1</a:t>
                      </a:r>
                      <a:r>
                        <a:rPr lang="en-US" sz="2800" u="none" cap="none" strike="noStrike"/>
                        <a:t>)</a:t>
                      </a:r>
                      <a:endParaRPr/>
                    </a:p>
                    <a:p>
                      <a:pPr indent="0" lvl="0" marL="0" marR="0" rtl="0" algn="l">
                        <a:spcBef>
                          <a:spcPts val="0"/>
                        </a:spcBef>
                        <a:spcAft>
                          <a:spcPts val="0"/>
                        </a:spcAft>
                        <a:buClr>
                          <a:schemeClr val="dk1"/>
                        </a:buClr>
                        <a:buSzPts val="450"/>
                        <a:buFont typeface="Twentieth Century"/>
                        <a:buNone/>
                      </a:pPr>
                      <a:r>
                        <a:t/>
                      </a:r>
                      <a:endParaRPr sz="1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n-1</a:t>
                      </a: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P(L</a:t>
                      </a:r>
                      <a:r>
                        <a:rPr baseline="-25000" lang="en-US" sz="2800" u="none" cap="none" strike="noStrike"/>
                        <a:t>n</a:t>
                      </a:r>
                      <a:r>
                        <a:rPr lang="en-US" sz="2800" u="none" cap="none" strike="noStrike"/>
                        <a:t>)</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0.28</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0.48</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0.62</a:t>
                      </a:r>
                      <a:endParaRPr/>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4811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Why is it useful to measure student knowledge?</a:t>
            </a:r>
            <a:endParaRPr/>
          </a:p>
        </p:txBody>
      </p:sp>
      <p:sp>
        <p:nvSpPr>
          <p:cNvPr id="123" name="Google Shape;123;p4"/>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Enhancing student knowledge is the primary goal of a lot of education</a:t>
            </a:r>
            <a:endParaRPr/>
          </a:p>
          <a:p>
            <a:pPr indent="-320040" lvl="0" marL="320040" rtl="0" algn="l">
              <a:spcBef>
                <a:spcPts val="700"/>
              </a:spcBef>
              <a:spcAft>
                <a:spcPts val="0"/>
              </a:spcAft>
              <a:buSzPts val="1740"/>
              <a:buChar char="◻"/>
            </a:pPr>
            <a:r>
              <a:rPr lang="en-US"/>
              <a:t>If you can measure it, you know whether you’re making it better</a:t>
            </a:r>
            <a:endParaRPr/>
          </a:p>
          <a:p>
            <a:pPr indent="-320040" lvl="0" marL="320040" rtl="0" algn="l">
              <a:spcBef>
                <a:spcPts val="700"/>
              </a:spcBef>
              <a:spcAft>
                <a:spcPts val="0"/>
              </a:spcAft>
              <a:buSzPts val="1740"/>
              <a:buChar char="◻"/>
            </a:pPr>
            <a:r>
              <a:rPr lang="en-US"/>
              <a:t>If you can measure it, you can inform instructors (and other stakeholders) about it</a:t>
            </a:r>
            <a:endParaRPr/>
          </a:p>
          <a:p>
            <a:pPr indent="-320040" lvl="0" marL="320040" rtl="0" algn="l">
              <a:spcBef>
                <a:spcPts val="700"/>
              </a:spcBef>
              <a:spcAft>
                <a:spcPts val="0"/>
              </a:spcAft>
              <a:buSzPts val="1740"/>
              <a:buChar char="◻"/>
            </a:pPr>
            <a:r>
              <a:rPr lang="en-US"/>
              <a:t>If you can measure it, you can make automated pedagogical decisions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5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5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500"/>
                                        <p:tgtEl>
                                          <p:spTgt spid="12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BKT</a:t>
            </a:r>
            <a:endParaRPr/>
          </a:p>
        </p:txBody>
      </p:sp>
      <p:sp>
        <p:nvSpPr>
          <p:cNvPr id="456" name="Google Shape;456;p4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Only uses first problem attempt on each item</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Throws out information…</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But uses the clearest information…</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Several variants to BKT break this assumption at least in part – more on that later in the week</a:t>
            </a:r>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Parameter Constraints</a:t>
            </a:r>
            <a:endParaRPr/>
          </a:p>
        </p:txBody>
      </p:sp>
      <p:sp>
        <p:nvSpPr>
          <p:cNvPr id="462" name="Google Shape;462;p4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Typically, the potential values of BKT parameters are constrained</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To avoid </a:t>
            </a:r>
            <a:r>
              <a:rPr b="1" i="1" lang="en-US" sz="2900" u="none" cap="none" strike="noStrike">
                <a:solidFill>
                  <a:schemeClr val="dk1"/>
                </a:solidFill>
                <a:latin typeface="Arial"/>
                <a:ea typeface="Arial"/>
                <a:cs typeface="Arial"/>
                <a:sym typeface="Arial"/>
              </a:rPr>
              <a:t>model degeneracy</a:t>
            </a:r>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88"/>
              <a:buFont typeface="Arial"/>
              <a:buNone/>
            </a:pPr>
            <a:r>
              <a:rPr b="0" i="0" lang="en-US" sz="3950" u="none" cap="none" strike="noStrike">
                <a:solidFill>
                  <a:schemeClr val="dk2"/>
                </a:solidFill>
                <a:latin typeface="Arial"/>
                <a:ea typeface="Arial"/>
                <a:cs typeface="Arial"/>
                <a:sym typeface="Arial"/>
              </a:rPr>
              <a:t>Conceptual Idea Behind Knowledge Tracing</a:t>
            </a:r>
            <a:endParaRPr/>
          </a:p>
        </p:txBody>
      </p:sp>
      <p:sp>
        <p:nvSpPr>
          <p:cNvPr id="468" name="Google Shape;468;p4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Knowing a skill generally leads to correct performance</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Correct performance implies that a student knows the relevant skill</a:t>
            </a:r>
            <a:endParaRPr/>
          </a:p>
          <a:p>
            <a:pPr indent="-320040" lvl="0" marL="320040" marR="0" rtl="0" algn="l">
              <a:spcBef>
                <a:spcPts val="700"/>
              </a:spcBef>
              <a:spcAft>
                <a:spcPts val="0"/>
              </a:spcAft>
              <a:buClr>
                <a:schemeClr val="accent2"/>
              </a:buClr>
              <a:buSzPts val="725"/>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Hence, by looking at whether a student’s performance is correct, we can infer whether they know the skill</a:t>
            </a:r>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Essentially</a:t>
            </a:r>
            <a:endParaRPr/>
          </a:p>
        </p:txBody>
      </p:sp>
      <p:sp>
        <p:nvSpPr>
          <p:cNvPr id="474" name="Google Shape;474;p4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 knowledge model is degenerate when it violates this idea</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When knowing a skill leads to worse performance</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When getting a skill wrong means you know it</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Constraints Proposed</a:t>
            </a:r>
            <a:endParaRPr/>
          </a:p>
        </p:txBody>
      </p:sp>
      <p:sp>
        <p:nvSpPr>
          <p:cNvPr id="480" name="Google Shape;480;p4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Beck</a:t>
            </a:r>
            <a:endParaRPr/>
          </a:p>
          <a:p>
            <a:pPr indent="-457200" lvl="1" marL="81280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P(G)+P(S)&lt;1.0</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Baker, Corbett, &amp; Aleven (2008):</a:t>
            </a:r>
            <a:endParaRPr/>
          </a:p>
          <a:p>
            <a:pPr indent="-457200" lvl="1" marL="81280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P(G)&lt;0.5, P(S)&lt;0.5</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Corbett &amp; Anderson (1995):</a:t>
            </a:r>
            <a:endParaRPr/>
          </a:p>
          <a:p>
            <a:pPr indent="-457200" lvl="1" marL="81280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P(G)&lt;0.3, P(S)&lt;0.1</a:t>
            </a:r>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45"/>
          <p:cNvSpPr txBox="1"/>
          <p:nvPr>
            <p:ph type="title"/>
          </p:nvPr>
        </p:nvSpPr>
        <p:spPr>
          <a:xfrm>
            <a:off x="0" y="2286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  Knowledge Tracing</a:t>
            </a:r>
            <a:endParaRPr/>
          </a:p>
        </p:txBody>
      </p:sp>
      <p:sp>
        <p:nvSpPr>
          <p:cNvPr id="486" name="Google Shape;486;p4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How do we know if a knowledge tracing model is any good?</a:t>
            </a:r>
            <a:endParaRPr/>
          </a:p>
          <a:p>
            <a:pPr indent="-320040" lvl="0" marL="320040" marR="0" rtl="0" algn="l">
              <a:spcBef>
                <a:spcPts val="700"/>
              </a:spcBef>
              <a:spcAft>
                <a:spcPts val="0"/>
              </a:spcAft>
              <a:buClr>
                <a:schemeClr val="accent2"/>
              </a:buClr>
              <a:buSzPts val="1680"/>
              <a:buFont typeface="Noto Sans Symbols"/>
              <a:buNone/>
            </a:pPr>
            <a:r>
              <a:t/>
            </a:r>
            <a:endParaRPr b="0" i="0"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Our primary goal is to predict </a:t>
            </a:r>
            <a:r>
              <a:rPr b="1" i="1" lang="en-US" sz="2800" u="none" cap="none" strike="noStrike">
                <a:solidFill>
                  <a:schemeClr val="dk1"/>
                </a:solidFill>
                <a:latin typeface="Arial"/>
                <a:ea typeface="Arial"/>
                <a:cs typeface="Arial"/>
                <a:sym typeface="Arial"/>
              </a:rPr>
              <a:t>knowledge</a:t>
            </a:r>
            <a:endParaRPr/>
          </a:p>
          <a:p>
            <a:pPr indent="-320040" lvl="0" marL="320040" marR="0" rtl="0" algn="l">
              <a:spcBef>
                <a:spcPts val="700"/>
              </a:spcBef>
              <a:spcAft>
                <a:spcPts val="0"/>
              </a:spcAft>
              <a:buClr>
                <a:schemeClr val="accent2"/>
              </a:buClr>
              <a:buSzPts val="1680"/>
              <a:buFont typeface="Noto Sans Symbols"/>
              <a:buNone/>
            </a:pPr>
            <a:r>
              <a:t/>
            </a:r>
            <a:endParaRPr b="1" i="1" sz="28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6"/>
          <p:cNvSpPr txBox="1"/>
          <p:nvPr>
            <p:ph type="title"/>
          </p:nvPr>
        </p:nvSpPr>
        <p:spPr>
          <a:xfrm>
            <a:off x="0" y="2286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  Knowledge Tracing</a:t>
            </a:r>
            <a:endParaRPr/>
          </a:p>
        </p:txBody>
      </p:sp>
      <p:sp>
        <p:nvSpPr>
          <p:cNvPr id="492" name="Google Shape;492;p4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How do we know if a knowledge tracing model is any good?</a:t>
            </a:r>
            <a:endParaRPr/>
          </a:p>
          <a:p>
            <a:pPr indent="-320040" lvl="0" marL="320040" marR="0" rtl="0" algn="l">
              <a:spcBef>
                <a:spcPts val="700"/>
              </a:spcBef>
              <a:spcAft>
                <a:spcPts val="0"/>
              </a:spcAft>
              <a:buClr>
                <a:schemeClr val="accent2"/>
              </a:buClr>
              <a:buSzPts val="1680"/>
              <a:buFont typeface="Noto Sans Symbols"/>
              <a:buNone/>
            </a:pPr>
            <a:r>
              <a:t/>
            </a:r>
            <a:endParaRPr b="0" i="0"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Our primary goal is to predict </a:t>
            </a:r>
            <a:r>
              <a:rPr b="1" i="1" lang="en-US" sz="2800" u="none" cap="none" strike="noStrike">
                <a:solidFill>
                  <a:schemeClr val="dk1"/>
                </a:solidFill>
                <a:latin typeface="Arial"/>
                <a:ea typeface="Arial"/>
                <a:cs typeface="Arial"/>
                <a:sym typeface="Arial"/>
              </a:rPr>
              <a:t>knowledge</a:t>
            </a:r>
            <a:endParaRPr/>
          </a:p>
          <a:p>
            <a:pPr indent="-320040" lvl="0" marL="320040" marR="0" rtl="0" algn="l">
              <a:spcBef>
                <a:spcPts val="700"/>
              </a:spcBef>
              <a:spcAft>
                <a:spcPts val="0"/>
              </a:spcAft>
              <a:buClr>
                <a:schemeClr val="accent2"/>
              </a:buClr>
              <a:buSzPts val="1680"/>
              <a:buFont typeface="Noto Sans Symbols"/>
              <a:buNone/>
            </a:pPr>
            <a:r>
              <a:t/>
            </a:r>
            <a:endParaRPr b="1" i="1"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But knowledge is a latent trait</a:t>
            </a:r>
            <a:endParaRPr/>
          </a:p>
          <a:p>
            <a:pPr indent="-320040" lvl="0" marL="320040" marR="0" rtl="0" algn="l">
              <a:spcBef>
                <a:spcPts val="700"/>
              </a:spcBef>
              <a:spcAft>
                <a:spcPts val="0"/>
              </a:spcAft>
              <a:buClr>
                <a:schemeClr val="accent2"/>
              </a:buClr>
              <a:buSzPts val="700"/>
              <a:buFont typeface="Arial"/>
              <a:buNone/>
            </a:pPr>
            <a:r>
              <a:t/>
            </a:r>
            <a:endParaRPr b="1" i="1" sz="28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7"/>
          <p:cNvSpPr txBox="1"/>
          <p:nvPr>
            <p:ph type="title"/>
          </p:nvPr>
        </p:nvSpPr>
        <p:spPr>
          <a:xfrm>
            <a:off x="0" y="2286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  Knowledge Tracing</a:t>
            </a:r>
            <a:endParaRPr/>
          </a:p>
        </p:txBody>
      </p:sp>
      <p:sp>
        <p:nvSpPr>
          <p:cNvPr id="498" name="Google Shape;498;p47"/>
          <p:cNvSpPr txBox="1"/>
          <p:nvPr>
            <p:ph idx="1" type="body"/>
          </p:nvPr>
        </p:nvSpPr>
        <p:spPr>
          <a:xfrm>
            <a:off x="457200" y="1600200"/>
            <a:ext cx="8229600" cy="5029199"/>
          </a:xfrm>
          <a:prstGeom prst="rect">
            <a:avLst/>
          </a:prstGeom>
          <a:solidFill>
            <a:schemeClr val="lt1"/>
          </a:solid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How do we know if a knowledge tracing model is any good?</a:t>
            </a:r>
            <a:endParaRPr/>
          </a:p>
          <a:p>
            <a:pPr indent="-320040" lvl="0" marL="320040" marR="0" rtl="0" algn="l">
              <a:spcBef>
                <a:spcPts val="700"/>
              </a:spcBef>
              <a:spcAft>
                <a:spcPts val="0"/>
              </a:spcAft>
              <a:buClr>
                <a:schemeClr val="accent2"/>
              </a:buClr>
              <a:buSzPts val="1680"/>
              <a:buFont typeface="Noto Sans Symbols"/>
              <a:buNone/>
            </a:pPr>
            <a:r>
              <a:t/>
            </a:r>
            <a:endParaRPr b="0" i="0"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Our primary goal is to predict </a:t>
            </a:r>
            <a:r>
              <a:rPr b="1" i="1" lang="en-US" sz="2800" u="none" cap="none" strike="noStrike">
                <a:solidFill>
                  <a:schemeClr val="dk1"/>
                </a:solidFill>
                <a:latin typeface="Arial"/>
                <a:ea typeface="Arial"/>
                <a:cs typeface="Arial"/>
                <a:sym typeface="Arial"/>
              </a:rPr>
              <a:t>knowledge</a:t>
            </a:r>
            <a:endParaRPr/>
          </a:p>
          <a:p>
            <a:pPr indent="-320040" lvl="0" marL="320040" marR="0" rtl="0" algn="l">
              <a:spcBef>
                <a:spcPts val="700"/>
              </a:spcBef>
              <a:spcAft>
                <a:spcPts val="0"/>
              </a:spcAft>
              <a:buClr>
                <a:schemeClr val="accent2"/>
              </a:buClr>
              <a:buSzPts val="1680"/>
              <a:buFont typeface="Noto Sans Symbols"/>
              <a:buNone/>
            </a:pPr>
            <a:r>
              <a:t/>
            </a:r>
            <a:endParaRPr b="1" i="1"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But knowledge is latent</a:t>
            </a:r>
            <a:endParaRPr/>
          </a:p>
          <a:p>
            <a:pPr indent="-320040" lvl="0" marL="320040" marR="0" rtl="0" algn="l">
              <a:spcBef>
                <a:spcPts val="700"/>
              </a:spcBef>
              <a:spcAft>
                <a:spcPts val="0"/>
              </a:spcAft>
              <a:buClr>
                <a:schemeClr val="accent2"/>
              </a:buClr>
              <a:buSzPts val="1680"/>
              <a:buFont typeface="Noto Sans Symbols"/>
              <a:buNone/>
            </a:pPr>
            <a:r>
              <a:t/>
            </a:r>
            <a:endParaRPr b="1" i="1"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So we instead check our knowledge predictions by checking how well the model predicts </a:t>
            </a:r>
            <a:r>
              <a:rPr b="1" i="1" lang="en-US" sz="2800" u="none" cap="none" strike="noStrike">
                <a:solidFill>
                  <a:schemeClr val="dk1"/>
                </a:solidFill>
                <a:latin typeface="Arial"/>
                <a:ea typeface="Arial"/>
                <a:cs typeface="Arial"/>
                <a:sym typeface="Arial"/>
              </a:rPr>
              <a:t>performance</a:t>
            </a:r>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8"/>
          <p:cNvSpPr txBox="1"/>
          <p:nvPr>
            <p:ph type="title"/>
          </p:nvPr>
        </p:nvSpPr>
        <p:spPr>
          <a:xfrm>
            <a:off x="0" y="2286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  Fitting a Knowledge-Tracing Model</a:t>
            </a:r>
            <a:endParaRPr/>
          </a:p>
        </p:txBody>
      </p:sp>
      <p:sp>
        <p:nvSpPr>
          <p:cNvPr id="504" name="Google Shape;504;p4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In principle, any set of four parameters can be used by knowledge-tracing</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But parameters that predict student performance better are preferred</a:t>
            </a:r>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9"/>
          <p:cNvSpPr txBox="1"/>
          <p:nvPr>
            <p:ph type="title"/>
          </p:nvPr>
        </p:nvSpPr>
        <p:spPr>
          <a:xfrm>
            <a:off x="0" y="2286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  Knowledge Tracing</a:t>
            </a:r>
            <a:endParaRPr/>
          </a:p>
        </p:txBody>
      </p:sp>
      <p:sp>
        <p:nvSpPr>
          <p:cNvPr id="510" name="Google Shape;510;p49"/>
          <p:cNvSpPr txBox="1"/>
          <p:nvPr>
            <p:ph idx="1" type="body"/>
          </p:nvPr>
        </p:nvSpPr>
        <p:spPr>
          <a:xfrm>
            <a:off x="457200" y="1600200"/>
            <a:ext cx="8229600" cy="5029199"/>
          </a:xfrm>
          <a:prstGeom prst="rect">
            <a:avLst/>
          </a:prstGeom>
          <a:solidFill>
            <a:schemeClr val="lt1"/>
          </a:solid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So, we pick the knowledge tracing parameters that best predict performance</a:t>
            </a:r>
            <a:endParaRPr/>
          </a:p>
          <a:p>
            <a:pPr indent="-320040" lvl="0" marL="320040" marR="0" rtl="0" algn="l">
              <a:spcBef>
                <a:spcPts val="700"/>
              </a:spcBef>
              <a:spcAft>
                <a:spcPts val="0"/>
              </a:spcAft>
              <a:buClr>
                <a:schemeClr val="accent2"/>
              </a:buClr>
              <a:buSzPts val="1680"/>
              <a:buFont typeface="Noto Sans Symbols"/>
              <a:buNone/>
            </a:pPr>
            <a:r>
              <a:t/>
            </a:r>
            <a:endParaRPr b="0" i="0"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Defined as whether a student’s action will be correct or wrong at a given time</a:t>
            </a:r>
            <a:endParaRPr/>
          </a:p>
          <a:p>
            <a:pPr indent="-320040" lvl="0" marL="320040" marR="0" rtl="0" algn="l">
              <a:spcBef>
                <a:spcPts val="700"/>
              </a:spcBef>
              <a:spcAft>
                <a:spcPts val="0"/>
              </a:spcAft>
              <a:buClr>
                <a:schemeClr val="accent2"/>
              </a:buClr>
              <a:buSzPts val="700"/>
              <a:buFont typeface="Noto Sans Symbols"/>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Different than measuring performance</a:t>
            </a:r>
            <a:endParaRPr/>
          </a:p>
        </p:txBody>
      </p:sp>
      <p:sp>
        <p:nvSpPr>
          <p:cNvPr id="129" name="Google Shape;129;p5"/>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Inferring if a student’s performance </a:t>
            </a:r>
            <a:r>
              <a:rPr i="1" lang="en-US"/>
              <a:t>right now</a:t>
            </a:r>
            <a:r>
              <a:rPr lang="en-US"/>
              <a:t> is associated with successfully demonstrating a skill</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Not the same as knowing whether the student has a skill, which is not directly observable</a:t>
            </a:r>
            <a:endParaRPr/>
          </a:p>
          <a:p>
            <a:pPr indent="-274320" lvl="1" marL="640080" rtl="0" algn="l">
              <a:spcBef>
                <a:spcPts val="550"/>
              </a:spcBef>
              <a:spcAft>
                <a:spcPts val="0"/>
              </a:spcAft>
              <a:buSzPts val="1820"/>
              <a:buChar char="🞑"/>
            </a:pPr>
            <a:r>
              <a:rPr lang="en-US"/>
              <a:t>Maybe they appeared to demonstrate skill without having it (“guess”)</a:t>
            </a:r>
            <a:endParaRPr/>
          </a:p>
          <a:p>
            <a:pPr indent="-274320" lvl="1" marL="640080" rtl="0" algn="l">
              <a:spcBef>
                <a:spcPts val="550"/>
              </a:spcBef>
              <a:spcAft>
                <a:spcPts val="0"/>
              </a:spcAft>
              <a:buSzPts val="1820"/>
              <a:buChar char="🞑"/>
            </a:pPr>
            <a:r>
              <a:rPr lang="en-US"/>
              <a:t>Maybe they appeared to not demonstrate skill despite having it (“slip”)</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Fit Methods</a:t>
            </a:r>
            <a:endParaRPr/>
          </a:p>
        </p:txBody>
      </p:sp>
      <p:sp>
        <p:nvSpPr>
          <p:cNvPr id="516" name="Google Shape;516;p5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I could spend an hour talking about the ways to fit Bayesian Knowledge Tracing models</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Three public tools</a:t>
            </a:r>
            <a:endParaRPr/>
          </a:p>
        </p:txBody>
      </p:sp>
      <p:sp>
        <p:nvSpPr>
          <p:cNvPr id="522" name="Google Shape;522;p5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rtl="0" algn="l">
              <a:spcBef>
                <a:spcPts val="0"/>
              </a:spcBef>
              <a:spcAft>
                <a:spcPts val="0"/>
              </a:spcAft>
              <a:buSzPts val="1740"/>
              <a:buChar char="◻"/>
            </a:pPr>
            <a:r>
              <a:rPr lang="en-US" sz="2900">
                <a:solidFill>
                  <a:schemeClr val="dk1"/>
                </a:solidFill>
              </a:rPr>
              <a:t>Fit BKT at Scale</a:t>
            </a:r>
            <a:endParaRPr/>
          </a:p>
          <a:p>
            <a:pPr indent="-457200" lvl="1" marL="777240" rtl="0" algn="l">
              <a:spcBef>
                <a:spcPts val="550"/>
              </a:spcBef>
              <a:spcAft>
                <a:spcPts val="0"/>
              </a:spcAft>
              <a:buSzPts val="1680"/>
              <a:buFont typeface="Noto Sans Symbols"/>
              <a:buChar char="❑"/>
            </a:pPr>
            <a:r>
              <a:rPr lang="en-US" sz="2800" u="sng">
                <a:solidFill>
                  <a:srgbClr val="FFC000"/>
                </a:solidFill>
                <a:hlinkClick r:id="rId3">
                  <a:extLst>
                    <a:ext uri="{A12FA001-AC4F-418D-AE19-62706E023703}">
                      <ahyp:hlinkClr val="tx"/>
                    </a:ext>
                  </a:extLst>
                </a:hlinkClick>
              </a:rPr>
              <a:t>https://pslcdatashop.web.cmu.edu/ExternalTools?toolId=1</a:t>
            </a:r>
            <a:endParaRPr sz="2800">
              <a:solidFill>
                <a:srgbClr val="FFC000"/>
              </a:solidFill>
            </a:endParaRPr>
          </a:p>
          <a:p>
            <a:pPr indent="-457200" lvl="0" marL="457200" rtl="0" algn="l">
              <a:spcBef>
                <a:spcPts val="700"/>
              </a:spcBef>
              <a:spcAft>
                <a:spcPts val="0"/>
              </a:spcAft>
              <a:buSzPts val="1740"/>
              <a:buFont typeface="Noto Sans Symbols"/>
              <a:buChar char="❑"/>
            </a:pPr>
            <a:r>
              <a:rPr b="0" i="0" lang="en-US" sz="2900" u="none" cap="none" strike="noStrike">
                <a:solidFill>
                  <a:schemeClr val="dk1"/>
                </a:solidFill>
                <a:latin typeface="Arial"/>
                <a:ea typeface="Arial"/>
                <a:cs typeface="Arial"/>
                <a:sym typeface="Arial"/>
              </a:rPr>
              <a:t>BNT-SM: Bayes Net Toolkit – Student Modeling</a:t>
            </a:r>
            <a:endParaRPr/>
          </a:p>
          <a:p>
            <a:pPr indent="-457200" lvl="1" marL="812800" marR="0" rtl="0" algn="l">
              <a:spcBef>
                <a:spcPts val="550"/>
              </a:spcBef>
              <a:spcAft>
                <a:spcPts val="0"/>
              </a:spcAft>
              <a:buClr>
                <a:schemeClr val="accent1"/>
              </a:buClr>
              <a:buSzPts val="1820"/>
              <a:buFont typeface="Noto Sans Symbols"/>
              <a:buChar char="❑"/>
            </a:pPr>
            <a:r>
              <a:rPr b="0" i="0" lang="en-US" sz="2600" u="sng" cap="none" strike="noStrike">
                <a:solidFill>
                  <a:schemeClr val="hlink"/>
                </a:solidFill>
                <a:latin typeface="Arial"/>
                <a:ea typeface="Arial"/>
                <a:cs typeface="Arial"/>
                <a:sym typeface="Arial"/>
                <a:hlinkClick r:id="rId4"/>
              </a:rPr>
              <a:t>http://www.cs.cmu.edu/~listen/BNT-SM/</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BKT-BF:  BKT-Brute Force (Grid Search)</a:t>
            </a:r>
            <a:endParaRPr/>
          </a:p>
          <a:p>
            <a:pPr indent="-457200" lvl="1" marL="812800" marR="0" rtl="0" algn="l">
              <a:spcBef>
                <a:spcPts val="550"/>
              </a:spcBef>
              <a:spcAft>
                <a:spcPts val="0"/>
              </a:spcAft>
              <a:buClr>
                <a:schemeClr val="accent1"/>
              </a:buClr>
              <a:buSzPts val="1820"/>
              <a:buFont typeface="Noto Sans Symbols"/>
              <a:buChar char="❑"/>
            </a:pPr>
            <a:r>
              <a:rPr b="0" i="0" lang="en-US" sz="2600" u="sng" cap="none" strike="noStrike">
                <a:solidFill>
                  <a:schemeClr val="hlink"/>
                </a:solidFill>
                <a:latin typeface="Arial"/>
                <a:ea typeface="Arial"/>
                <a:cs typeface="Arial"/>
                <a:sym typeface="Arial"/>
              </a:rPr>
              <a:t>https://learninganalytics.upenn.edu/ryanbaker/BKT-BruteForce.zip</a:t>
            </a:r>
            <a:endParaRPr b="0" i="0" sz="26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Which one should you use?</a:t>
            </a:r>
            <a:endParaRPr/>
          </a:p>
        </p:txBody>
      </p:sp>
      <p:sp>
        <p:nvSpPr>
          <p:cNvPr id="528" name="Google Shape;528;p5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They’re all fine – they work approximately equally well</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My group uses BKT-BF to fit Classical BKT and BNT-SM to fit variant models</a:t>
            </a:r>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But some commercial colleagues use Fit BKT at Scale</a:t>
            </a:r>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Note…</a:t>
            </a:r>
            <a:endParaRPr/>
          </a:p>
        </p:txBody>
      </p:sp>
      <p:sp>
        <p:nvSpPr>
          <p:cNvPr id="534" name="Google Shape;534;p5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 Equation Solver in Excel replicably does worse for this problem than these packages</a:t>
            </a:r>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Extensions</a:t>
            </a:r>
            <a:endParaRPr/>
          </a:p>
        </p:txBody>
      </p:sp>
      <p:sp>
        <p:nvSpPr>
          <p:cNvPr id="540" name="Google Shape;540;p5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There have been many extensions to BKT</a:t>
            </a:r>
            <a:endParaRPr/>
          </a:p>
          <a:p>
            <a:pPr indent="-320040" lvl="0" marL="320040" marR="0" rtl="0" algn="l">
              <a:spcBef>
                <a:spcPts val="700"/>
              </a:spcBef>
              <a:spcAft>
                <a:spcPts val="0"/>
              </a:spcAft>
              <a:buClr>
                <a:schemeClr val="accent2"/>
              </a:buClr>
              <a:buSzPts val="1680"/>
              <a:buFont typeface="Noto Sans Symbols"/>
              <a:buNone/>
            </a:pPr>
            <a:r>
              <a:t/>
            </a:r>
            <a:endParaRPr b="0" i="0" sz="28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We will discuss some of the most important ones in class, later in the week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Sample Size</a:t>
            </a:r>
            <a:endParaRPr/>
          </a:p>
        </p:txBody>
      </p:sp>
      <p:sp>
        <p:nvSpPr>
          <p:cNvPr id="546" name="Google Shape;546;p5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680"/>
              <a:buFont typeface="Noto Sans Symbols"/>
              <a:buChar char="◻"/>
            </a:pPr>
            <a:r>
              <a:rPr b="0" i="0" lang="en-US" sz="2800" u="none" cap="none" strike="noStrike">
                <a:solidFill>
                  <a:schemeClr val="dk1"/>
                </a:solidFill>
                <a:latin typeface="Arial"/>
                <a:ea typeface="Arial"/>
                <a:cs typeface="Arial"/>
                <a:sym typeface="Arial"/>
              </a:rPr>
              <a:t>There is a way to determine how big a sample size you need for BKT</a:t>
            </a:r>
            <a:endParaRPr/>
          </a:p>
          <a:p>
            <a:pPr indent="-320040" lvl="0" marL="320040" marR="0" rtl="0" algn="l">
              <a:spcBef>
                <a:spcPts val="0"/>
              </a:spcBef>
              <a:spcAft>
                <a:spcPts val="0"/>
              </a:spcAft>
              <a:buClr>
                <a:schemeClr val="accent2"/>
              </a:buClr>
              <a:buSzPts val="1680"/>
              <a:buFont typeface="Noto Sans Symbols"/>
              <a:buChar char="◻"/>
            </a:pPr>
            <a:r>
              <a:rPr lang="en-US" sz="2800">
                <a:solidFill>
                  <a:schemeClr val="dk1"/>
                </a:solidFill>
              </a:rPr>
              <a:t>Depends both on number of students and number of practices per student</a:t>
            </a:r>
            <a:endParaRPr/>
          </a:p>
          <a:p>
            <a:pPr indent="-320040" lvl="0" marL="320040" marR="0" rtl="0" algn="l">
              <a:spcBef>
                <a:spcPts val="0"/>
              </a:spcBef>
              <a:spcAft>
                <a:spcPts val="0"/>
              </a:spcAft>
              <a:buClr>
                <a:schemeClr val="accent2"/>
              </a:buClr>
              <a:buSzPts val="1680"/>
              <a:buFont typeface="Noto Sans Symbols"/>
              <a:buChar char="◻"/>
            </a:pPr>
            <a:r>
              <a:rPr lang="en-US" sz="2800">
                <a:solidFill>
                  <a:schemeClr val="dk1"/>
                </a:solidFill>
              </a:rPr>
              <a:t>This is not currently available for any other knowledge tracing algorithm (that assesses knowledge as it changes)</a:t>
            </a:r>
            <a:endParaRPr/>
          </a:p>
          <a:p>
            <a:pPr indent="-213361" lvl="0" marL="320040" marR="0" rtl="0" algn="l">
              <a:spcBef>
                <a:spcPts val="0"/>
              </a:spcBef>
              <a:spcAft>
                <a:spcPts val="0"/>
              </a:spcAft>
              <a:buClr>
                <a:schemeClr val="accent2"/>
              </a:buClr>
              <a:buSzPts val="1680"/>
              <a:buFont typeface="Noto Sans Symbols"/>
              <a:buNone/>
            </a:pPr>
            <a:r>
              <a:t/>
            </a:r>
            <a:endParaRPr b="0" i="0" sz="2800" u="none" cap="none" strike="noStrike">
              <a:solidFill>
                <a:schemeClr val="dk1"/>
              </a:solidFill>
              <a:latin typeface="Arial"/>
              <a:ea typeface="Arial"/>
              <a:cs typeface="Arial"/>
              <a:sym typeface="Arial"/>
            </a:endParaRPr>
          </a:p>
          <a:p>
            <a:pPr indent="-320040" lvl="0" marL="320040" marR="0" rtl="0" algn="l">
              <a:spcBef>
                <a:spcPts val="0"/>
              </a:spcBef>
              <a:spcAft>
                <a:spcPts val="0"/>
              </a:spcAft>
              <a:buClr>
                <a:schemeClr val="accent2"/>
              </a:buClr>
              <a:buSzPts val="1680"/>
              <a:buFont typeface="Noto Sans Symbols"/>
              <a:buChar char="◻"/>
            </a:pPr>
            <a:r>
              <a:rPr b="0" i="0" lang="en-US" sz="2800">
                <a:solidFill>
                  <a:srgbClr val="000000"/>
                </a:solidFill>
                <a:latin typeface="Twentieth Century"/>
                <a:ea typeface="Twentieth Century"/>
                <a:cs typeface="Twentieth Century"/>
                <a:sym typeface="Twentieth Century"/>
              </a:rPr>
              <a:t>(Slater &amp; Baker, </a:t>
            </a:r>
            <a:r>
              <a:rPr b="0" i="1" lang="en-US" sz="2800">
                <a:solidFill>
                  <a:srgbClr val="000000"/>
                </a:solidFill>
                <a:latin typeface="Twentieth Century"/>
                <a:ea typeface="Twentieth Century"/>
                <a:cs typeface="Twentieth Century"/>
                <a:sym typeface="Twentieth Century"/>
              </a:rPr>
              <a:t>Behaviormetrika, </a:t>
            </a:r>
            <a:r>
              <a:rPr b="0" i="0" lang="en-US" sz="2800">
                <a:solidFill>
                  <a:srgbClr val="000000"/>
                </a:solidFill>
                <a:latin typeface="Twentieth Century"/>
                <a:ea typeface="Twentieth Century"/>
                <a:cs typeface="Twentieth Century"/>
                <a:sym typeface="Twentieth Century"/>
              </a:rPr>
              <a:t>2018)</a:t>
            </a:r>
            <a:endParaRPr b="0" i="0" sz="2800" u="none" cap="none" strike="noStrike">
              <a:solidFill>
                <a:schemeClr val="dk1"/>
              </a:solidFill>
              <a:latin typeface="Twentieth Century"/>
              <a:ea typeface="Twentieth Century"/>
              <a:cs typeface="Twentieth Century"/>
              <a:sym typeface="Twentieth Century"/>
            </a:endParaRPr>
          </a:p>
        </p:txBody>
      </p:sp>
      <p:pic>
        <p:nvPicPr>
          <p:cNvPr descr="Penn Center for Learning Analytics" id="547" name="Google Shape;547;p55"/>
          <p:cNvPicPr preferRelativeResize="0"/>
          <p:nvPr/>
        </p:nvPicPr>
        <p:blipFill rotWithShape="1">
          <a:blip r:embed="rId3">
            <a:alphaModFix/>
          </a:blip>
          <a:srcRect b="0" l="0" r="0" t="0"/>
          <a:stretch/>
        </p:blipFill>
        <p:spPr>
          <a:xfrm>
            <a:off x="8216536" y="5191416"/>
            <a:ext cx="943239" cy="16665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lang="en-US" sz="4400">
                <a:solidFill>
                  <a:schemeClr val="dk2"/>
                </a:solidFill>
              </a:rPr>
              <a:t>Logistic Knowledge Tracing</a:t>
            </a:r>
            <a:endParaRPr b="0" i="0" sz="4400" u="none" cap="none" strike="noStrike">
              <a:solidFill>
                <a:schemeClr val="dk2"/>
              </a:solidFill>
              <a:latin typeface="Arial"/>
              <a:ea typeface="Arial"/>
              <a:cs typeface="Arial"/>
              <a:sym typeface="Arial"/>
            </a:endParaRPr>
          </a:p>
        </p:txBody>
      </p:sp>
      <p:sp>
        <p:nvSpPr>
          <p:cNvPr id="553" name="Google Shape;553;p5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rtl="0" algn="l">
              <a:spcBef>
                <a:spcPts val="0"/>
              </a:spcBef>
              <a:spcAft>
                <a:spcPts val="0"/>
              </a:spcAft>
              <a:buSzPts val="1740"/>
              <a:buChar char="◻"/>
            </a:pPr>
            <a:r>
              <a:rPr lang="en-US" sz="2900"/>
              <a:t>A broad framework for knowledge tracing models based on logistic regression (Pavlik et al., 2021)</a:t>
            </a:r>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pic>
        <p:nvPicPr>
          <p:cNvPr descr="http://www.memphis.edu/psychology/people/faculty/images/philip_pavlik.jpg" id="554" name="Google Shape;554;p56"/>
          <p:cNvPicPr preferRelativeResize="0"/>
          <p:nvPr/>
        </p:nvPicPr>
        <p:blipFill rotWithShape="1">
          <a:blip r:embed="rId3">
            <a:alphaModFix/>
          </a:blip>
          <a:srcRect b="0" l="0" r="0" t="0"/>
          <a:stretch/>
        </p:blipFill>
        <p:spPr>
          <a:xfrm>
            <a:off x="8077201" y="5613401"/>
            <a:ext cx="1066799" cy="1244599"/>
          </a:xfrm>
          <a:prstGeom prst="rect">
            <a:avLst/>
          </a:prstGeom>
          <a:noFill/>
          <a:ln>
            <a:noFill/>
          </a:ln>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Performance Factors Analysis</a:t>
            </a:r>
            <a:endParaRPr/>
          </a:p>
        </p:txBody>
      </p:sp>
      <p:sp>
        <p:nvSpPr>
          <p:cNvPr id="560" name="Google Shape;560;p5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First member of the LKT family that ran in real-time</a:t>
            </a:r>
            <a:br>
              <a:rPr b="0" i="0" lang="en-US" sz="2900" u="none" cap="none" strike="noStrike">
                <a:solidFill>
                  <a:schemeClr val="dk1"/>
                </a:solidFill>
                <a:latin typeface="Arial"/>
                <a:ea typeface="Arial"/>
                <a:cs typeface="Arial"/>
                <a:sym typeface="Arial"/>
              </a:rPr>
            </a:br>
            <a:r>
              <a:rPr b="0" i="0" lang="en-US" sz="2900" u="none" cap="none" strike="noStrike">
                <a:solidFill>
                  <a:schemeClr val="dk1"/>
                </a:solidFill>
                <a:latin typeface="Arial"/>
                <a:ea typeface="Arial"/>
                <a:cs typeface="Arial"/>
                <a:sym typeface="Arial"/>
              </a:rPr>
              <a:t>(Pavlik et al., 2009)</a:t>
            </a:r>
            <a:endParaRPr/>
          </a:p>
          <a:p>
            <a:pPr indent="-209551"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pic>
        <p:nvPicPr>
          <p:cNvPr descr="http://www.memphis.edu/psychology/people/faculty/images/philip_pavlik.jpg" id="561" name="Google Shape;561;p57"/>
          <p:cNvPicPr preferRelativeResize="0"/>
          <p:nvPr/>
        </p:nvPicPr>
        <p:blipFill rotWithShape="1">
          <a:blip r:embed="rId3">
            <a:alphaModFix/>
          </a:blip>
          <a:srcRect b="0" l="0" r="0" t="0"/>
          <a:stretch/>
        </p:blipFill>
        <p:spPr>
          <a:xfrm>
            <a:off x="6089857" y="5626651"/>
            <a:ext cx="1066799" cy="1244599"/>
          </a:xfrm>
          <a:prstGeom prst="rect">
            <a:avLst/>
          </a:prstGeom>
          <a:noFill/>
          <a:ln>
            <a:noFill/>
          </a:ln>
        </p:spPr>
      </p:pic>
      <p:pic>
        <p:nvPicPr>
          <p:cNvPr descr="http://pact.cs.cmu.edu/koedinger_files/image002.jpg" id="562" name="Google Shape;562;p57"/>
          <p:cNvPicPr preferRelativeResize="0"/>
          <p:nvPr/>
        </p:nvPicPr>
        <p:blipFill rotWithShape="1">
          <a:blip r:embed="rId4">
            <a:alphaModFix/>
          </a:blip>
          <a:srcRect b="0" l="0" r="0" t="0"/>
          <a:stretch/>
        </p:blipFill>
        <p:spPr>
          <a:xfrm>
            <a:off x="8264386" y="5620026"/>
            <a:ext cx="876300" cy="1328738"/>
          </a:xfrm>
          <a:prstGeom prst="rect">
            <a:avLst/>
          </a:prstGeom>
          <a:noFill/>
          <a:ln>
            <a:noFill/>
          </a:ln>
        </p:spPr>
      </p:pic>
      <p:pic>
        <p:nvPicPr>
          <p:cNvPr descr="http://www.ml.cmu.edu/people/people-images/alumni/cen115.jpg" id="563" name="Google Shape;563;p57"/>
          <p:cNvPicPr preferRelativeResize="0"/>
          <p:nvPr/>
        </p:nvPicPr>
        <p:blipFill rotWithShape="1">
          <a:blip r:embed="rId5">
            <a:alphaModFix/>
          </a:blip>
          <a:srcRect b="0" l="0" r="0" t="0"/>
          <a:stretch/>
        </p:blipFill>
        <p:spPr>
          <a:xfrm>
            <a:off x="7156657" y="5626651"/>
            <a:ext cx="1095375" cy="1295401"/>
          </a:xfrm>
          <a:prstGeom prst="rect">
            <a:avLst/>
          </a:prstGeom>
          <a:noFill/>
          <a:ln>
            <a:noFill/>
          </a:ln>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PFA</a:t>
            </a:r>
            <a:endParaRPr/>
          </a:p>
        </p:txBody>
      </p:sp>
      <p:sp>
        <p:nvSpPr>
          <p:cNvPr id="569" name="Google Shape;569;p5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Measures how much latent skill a student has, while they are learning</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But expresses it in terms of probability of correctness, the next time the skill is encountered</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No direct expression of the amount of latent skill, except this probability of correctness</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What is the typical use of PFA?</a:t>
            </a:r>
            <a:endParaRPr/>
          </a:p>
        </p:txBody>
      </p:sp>
      <p:sp>
        <p:nvSpPr>
          <p:cNvPr id="575" name="Google Shape;575;p5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Assess a student’s knowledge of topic X</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Based on a sequence of items that are dichotomously scored</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E.g. the student can get a score of 0 or 1 on each item</a:t>
            </a:r>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Where the student can learn on each item, due to help, feedback, scaffolding, etc.</a:t>
            </a: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How do we get at latent knowledge?</a:t>
            </a:r>
            <a:endParaRPr/>
          </a:p>
        </p:txBody>
      </p:sp>
      <p:sp>
        <p:nvSpPr>
          <p:cNvPr id="135" name="Google Shape;135;p6"/>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We can’t measure it directly</a:t>
            </a:r>
            <a:endParaRPr/>
          </a:p>
          <a:p>
            <a:pPr indent="-320040" lvl="0" marL="320040" rtl="0" algn="l">
              <a:spcBef>
                <a:spcPts val="700"/>
              </a:spcBef>
              <a:spcAft>
                <a:spcPts val="0"/>
              </a:spcAft>
              <a:buSzPts val="1740"/>
              <a:buChar char="◻"/>
            </a:pPr>
            <a:r>
              <a:rPr lang="en-US"/>
              <a:t>We can’t look directly into the brain</a:t>
            </a:r>
            <a:endParaRPr/>
          </a:p>
          <a:p>
            <a:pPr indent="-320040" lvl="0" marL="320040" rtl="0" algn="l">
              <a:spcBef>
                <a:spcPts val="700"/>
              </a:spcBef>
              <a:spcAft>
                <a:spcPts val="0"/>
              </a:spcAft>
              <a:buSzPts val="1740"/>
              <a:buChar char="◻"/>
            </a:pPr>
            <a:r>
              <a:rPr lang="en-US"/>
              <a:t>Yet</a:t>
            </a:r>
            <a:endParaRPr/>
          </a:p>
          <a:p>
            <a:pPr indent="-209550" lvl="0" marL="320040" rtl="0" algn="l">
              <a:spcBef>
                <a:spcPts val="700"/>
              </a:spcBef>
              <a:spcAft>
                <a:spcPts val="0"/>
              </a:spcAft>
              <a:buSzPts val="1740"/>
              <a:buNone/>
            </a:pPr>
            <a:r>
              <a:t/>
            </a:r>
            <a:endParaRPr/>
          </a:p>
          <a:p>
            <a:pPr indent="-320040" lvl="0" marL="320040" rtl="0" algn="l">
              <a:spcBef>
                <a:spcPts val="700"/>
              </a:spcBef>
              <a:spcAft>
                <a:spcPts val="0"/>
              </a:spcAft>
              <a:buSzPts val="1740"/>
              <a:buChar char="◻"/>
            </a:pPr>
            <a:r>
              <a:rPr lang="en-US"/>
              <a:t>But we can look at performance </a:t>
            </a:r>
            <a:endParaRPr/>
          </a:p>
          <a:p>
            <a:pPr indent="-320040" lvl="0" marL="320040" rtl="0" algn="l">
              <a:spcBef>
                <a:spcPts val="700"/>
              </a:spcBef>
              <a:spcAft>
                <a:spcPts val="0"/>
              </a:spcAft>
              <a:buSzPts val="1740"/>
              <a:buChar char="◻"/>
            </a:pPr>
            <a:r>
              <a:rPr lang="en-US"/>
              <a:t>And we can look at performance over time</a:t>
            </a:r>
            <a:endParaRPr/>
          </a:p>
          <a:p>
            <a:pPr indent="-274320" lvl="1" marL="640080" rtl="0" algn="l">
              <a:spcBef>
                <a:spcPts val="550"/>
              </a:spcBef>
              <a:spcAft>
                <a:spcPts val="0"/>
              </a:spcAft>
              <a:buSzPts val="1820"/>
              <a:buChar char="🞑"/>
            </a:pPr>
            <a:r>
              <a:rPr lang="en-US"/>
              <a:t>More information than performance at one specific moment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How does PFA differ from BKT?</a:t>
            </a:r>
            <a:endParaRPr/>
          </a:p>
        </p:txBody>
      </p:sp>
      <p:sp>
        <p:nvSpPr>
          <p:cNvPr id="581" name="Google Shape;581;p6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Key assumptions</a:t>
            </a:r>
            <a:endParaRPr/>
          </a:p>
        </p:txBody>
      </p:sp>
      <p:sp>
        <p:nvSpPr>
          <p:cNvPr id="587" name="Google Shape;587;p6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Each item may involve multiple latent skills or knowledge components</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Different from BKT</a:t>
            </a:r>
            <a:endParaRPr/>
          </a:p>
          <a:p>
            <a:pPr indent="0" lvl="0" marL="0" marR="0" rtl="0" algn="l">
              <a:spcBef>
                <a:spcPts val="700"/>
              </a:spcBef>
              <a:spcAft>
                <a:spcPts val="0"/>
              </a:spcAft>
              <a:buClr>
                <a:schemeClr val="accent2"/>
              </a:buClr>
              <a:buSzPts val="725"/>
              <a:buFont typeface="Noto Sans Symbols"/>
              <a:buNone/>
            </a:pPr>
            <a:r>
              <a:t/>
            </a:r>
            <a:endParaRPr b="0" i="0" sz="2900" u="none" cap="none" strike="noStrike">
              <a:solidFill>
                <a:schemeClr val="dk1"/>
              </a:solidFill>
              <a:latin typeface="Noto Sans Symbols"/>
              <a:ea typeface="Noto Sans Symbols"/>
              <a:cs typeface="Noto Sans Symbols"/>
              <a:sym typeface="Noto Sans Symbols"/>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Each skill has success learning rate </a:t>
            </a: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and failure learning rate </a:t>
            </a:r>
            <a:r>
              <a:rPr b="0" i="0" lang="en-US" sz="2900" u="none" cap="none" strike="noStrike">
                <a:solidFill>
                  <a:schemeClr val="dk1"/>
                </a:solidFill>
                <a:latin typeface="Noto Sans Symbols"/>
                <a:ea typeface="Noto Sans Symbols"/>
                <a:cs typeface="Noto Sans Symbols"/>
                <a:sym typeface="Noto Sans Symbols"/>
              </a:rPr>
              <a:t>ρ</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Different from BKT where learning rate is the same, success or failure</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Key assumptions</a:t>
            </a:r>
            <a:endParaRPr/>
          </a:p>
        </p:txBody>
      </p:sp>
      <p:sp>
        <p:nvSpPr>
          <p:cNvPr id="593" name="Google Shape;593;p6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There is also a difficulty parameter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but its semantics can vary – more on this later</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From these parameters, and the number of successes and failures the student has had on each relevant skill so far, we can compute the probability P(</a:t>
            </a:r>
            <a:r>
              <a:rPr b="0" i="1" lang="en-US" sz="2900" u="none" cap="none" strike="noStrike">
                <a:solidFill>
                  <a:schemeClr val="dk1"/>
                </a:solidFill>
                <a:latin typeface="Arial"/>
                <a:ea typeface="Arial"/>
                <a:cs typeface="Arial"/>
                <a:sym typeface="Arial"/>
              </a:rPr>
              <a:t>m</a:t>
            </a:r>
            <a:r>
              <a:rPr b="0" i="0" lang="en-US" sz="2900" u="none" cap="none" strike="noStrike">
                <a:solidFill>
                  <a:schemeClr val="dk1"/>
                </a:solidFill>
                <a:latin typeface="Arial"/>
                <a:ea typeface="Arial"/>
                <a:cs typeface="Arial"/>
                <a:sym typeface="Arial"/>
              </a:rPr>
              <a:t>) that the learner will get the item correct</a:t>
            </a:r>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PFA</a:t>
            </a:r>
            <a:endParaRPr/>
          </a:p>
        </p:txBody>
      </p:sp>
      <p:sp>
        <p:nvSpPr>
          <p:cNvPr id="599" name="Google Shape;599;p6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PFA</a:t>
            </a:r>
            <a:endParaRPr/>
          </a:p>
        </p:txBody>
      </p:sp>
      <p:pic>
        <p:nvPicPr>
          <p:cNvPr id="605" name="Google Shape;605;p64"/>
          <p:cNvPicPr preferRelativeResize="0"/>
          <p:nvPr/>
        </p:nvPicPr>
        <p:blipFill rotWithShape="1">
          <a:blip r:embed="rId3">
            <a:alphaModFix/>
          </a:blip>
          <a:srcRect b="0" l="0" r="0" t="0"/>
          <a:stretch/>
        </p:blipFill>
        <p:spPr>
          <a:xfrm>
            <a:off x="422031" y="3867150"/>
            <a:ext cx="8568331" cy="995363"/>
          </a:xfrm>
          <a:prstGeom prst="rect">
            <a:avLst/>
          </a:prstGeom>
          <a:noFill/>
          <a:ln>
            <a:noFill/>
          </a:ln>
        </p:spPr>
      </p:pic>
      <p:pic>
        <p:nvPicPr>
          <p:cNvPr id="606" name="Google Shape;606;p64"/>
          <p:cNvPicPr preferRelativeResize="0"/>
          <p:nvPr/>
        </p:nvPicPr>
        <p:blipFill rotWithShape="1">
          <a:blip r:embed="rId4">
            <a:alphaModFix/>
          </a:blip>
          <a:srcRect b="0" l="0" r="0" t="0"/>
          <a:stretch/>
        </p:blipFill>
        <p:spPr>
          <a:xfrm>
            <a:off x="3538537" y="5772150"/>
            <a:ext cx="2066924" cy="933450"/>
          </a:xfrm>
          <a:prstGeom prst="rect">
            <a:avLst/>
          </a:prstGeom>
          <a:noFill/>
          <a:ln>
            <a:noFill/>
          </a:ln>
        </p:spPr>
      </p:pic>
      <p:sp>
        <p:nvSpPr>
          <p:cNvPr id="607" name="Google Shape;607;p64"/>
          <p:cNvSpPr/>
          <p:nvPr/>
        </p:nvSpPr>
        <p:spPr>
          <a:xfrm>
            <a:off x="5403607" y="4250530"/>
            <a:ext cx="190500" cy="2286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wentieth Century"/>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13" name="Google Shape;613;p6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14" name="Google Shape;614;p65"/>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6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20" name="Google Shape;620;p6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21" name="Google Shape;621;p66"/>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27" name="Google Shape;627;p6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28" name="Google Shape;628;p67"/>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-0.5+(0.1*1)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34" name="Google Shape;634;p6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35" name="Google Shape;635;p68"/>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-0.5+0.1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41" name="Google Shape;641;p6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42" name="Google Shape;642;p69"/>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Not trivial…</a:t>
            </a:r>
            <a:endParaRPr/>
          </a:p>
        </p:txBody>
      </p:sp>
      <p:sp>
        <p:nvSpPr>
          <p:cNvPr id="141" name="Google Shape;141;p7"/>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This is a research problem with a long history…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0"/>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48" name="Google Shape;648;p70"/>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49" name="Google Shape;649;p70"/>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55" name="Google Shape;655;p7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56" name="Google Shape;656;p71"/>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-0.5+(0.1*2)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62" name="Google Shape;662;p7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63" name="Google Shape;663;p72"/>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-0.5+0.2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69" name="Google Shape;669;p7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70" name="Google Shape;670;p73"/>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76" name="Google Shape;676;p7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77" name="Google Shape;677;p74"/>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0.43</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7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83" name="Google Shape;683;p7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84" name="Google Shape;684;p75"/>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0.43</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90" name="Google Shape;690;p7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91" name="Google Shape;691;p76"/>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0.43</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-0.5+(0.1*2)+(0.2*1)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7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697" name="Google Shape;697;p7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698" name="Google Shape;698;p77"/>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0.43</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-0.5+0.2+0.2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7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Reasonable Example</a:t>
            </a:r>
            <a:endParaRPr/>
          </a:p>
        </p:txBody>
      </p:sp>
      <p:sp>
        <p:nvSpPr>
          <p:cNvPr id="704" name="Google Shape;704;p7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705" name="Google Shape;705;p78"/>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0.43</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9"/>
          <p:cNvSpPr txBox="1"/>
          <p:nvPr>
            <p:ph type="title"/>
          </p:nvPr>
        </p:nvSpPr>
        <p:spPr>
          <a:xfrm>
            <a:off x="612647" y="176348"/>
            <a:ext cx="8153399" cy="9905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Twentieth Century"/>
              <a:buNone/>
            </a:pPr>
            <a:r>
              <a:rPr lang="en-US" sz="4400"/>
              <a:t>Degeneracy in PFA </a:t>
            </a:r>
            <a:br>
              <a:rPr lang="en-US" sz="4400"/>
            </a:br>
            <a:r>
              <a:rPr lang="en-US" sz="4400"/>
              <a:t>(Maier et al., 2021)</a:t>
            </a:r>
            <a:endParaRPr/>
          </a:p>
        </p:txBody>
      </p:sp>
      <p:sp>
        <p:nvSpPr>
          <p:cNvPr id="711" name="Google Shape;711;p79"/>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sz="2900"/>
              <a:t>Three degenerate cases</a:t>
            </a:r>
            <a:endParaRPr/>
          </a:p>
          <a:p>
            <a:pPr indent="-514350" lvl="1" marL="971550" rtl="0" algn="l">
              <a:spcBef>
                <a:spcPts val="550"/>
              </a:spcBef>
              <a:spcAft>
                <a:spcPts val="0"/>
              </a:spcAft>
              <a:buSzPts val="2030"/>
              <a:buAutoNum type="arabicPeriod"/>
            </a:pPr>
            <a:r>
              <a:rPr lang="en-US" sz="2900"/>
              <a:t>γ &lt; 0</a:t>
            </a:r>
            <a:endParaRPr/>
          </a:p>
          <a:p>
            <a:pPr indent="-514350" lvl="1" marL="971550" rtl="0" algn="l">
              <a:spcBef>
                <a:spcPts val="550"/>
              </a:spcBef>
              <a:spcAft>
                <a:spcPts val="0"/>
              </a:spcAft>
              <a:buSzPts val="2030"/>
              <a:buAutoNum type="arabicPeriod"/>
            </a:pPr>
            <a:r>
              <a:rPr lang="en-US" sz="2900"/>
              <a:t>γ &lt; ρ</a:t>
            </a:r>
            <a:endParaRPr/>
          </a:p>
          <a:p>
            <a:pPr indent="-514350" lvl="1" marL="971550" rtl="0" algn="l">
              <a:spcBef>
                <a:spcPts val="550"/>
              </a:spcBef>
              <a:spcAft>
                <a:spcPts val="0"/>
              </a:spcAft>
              <a:buSzPts val="2030"/>
              <a:buFont typeface="Arial"/>
              <a:buAutoNum type="arabicPeriod"/>
            </a:pPr>
            <a:r>
              <a:rPr lang="en-US" sz="2900"/>
              <a:t>γ = ρ = 0</a:t>
            </a:r>
            <a:endParaRPr/>
          </a:p>
          <a:p>
            <a:pPr indent="-385444" lvl="1" marL="971550" rtl="0" algn="l">
              <a:spcBef>
                <a:spcPts val="550"/>
              </a:spcBef>
              <a:spcAft>
                <a:spcPts val="0"/>
              </a:spcAft>
              <a:buSzPts val="2030"/>
              <a:buNone/>
            </a:pPr>
            <a:r>
              <a:t/>
            </a:r>
            <a:endParaRPr sz="2900"/>
          </a:p>
          <a:p>
            <a:pPr indent="-209550" lvl="0" marL="320040" rtl="0" algn="l">
              <a:spcBef>
                <a:spcPts val="700"/>
              </a:spcBef>
              <a:spcAft>
                <a:spcPts val="0"/>
              </a:spcAft>
              <a:buSzPts val="1740"/>
              <a:buNone/>
            </a:pPr>
            <a:r>
              <a:t/>
            </a:r>
            <a:endParaRPr sz="29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This week</a:t>
            </a:r>
            <a:endParaRPr/>
          </a:p>
        </p:txBody>
      </p:sp>
      <p:sp>
        <p:nvSpPr>
          <p:cNvPr id="147" name="Google Shape;147;p8"/>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I will cover some of the key approaches for knowledge tracing, within EDM</a:t>
            </a:r>
            <a:endParaRPr/>
          </a:p>
          <a:p>
            <a:pPr indent="-209550" lvl="0" marL="320040" rtl="0" algn="l">
              <a:spcBef>
                <a:spcPts val="700"/>
              </a:spcBef>
              <a:spcAft>
                <a:spcPts val="0"/>
              </a:spcAft>
              <a:buSzPts val="17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80"/>
          <p:cNvSpPr txBox="1"/>
          <p:nvPr>
            <p:ph type="title"/>
          </p:nvPr>
        </p:nvSpPr>
        <p:spPr>
          <a:xfrm>
            <a:off x="612647" y="176348"/>
            <a:ext cx="8153399" cy="9905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Twentieth Century"/>
              <a:buNone/>
            </a:pPr>
            <a:r>
              <a:rPr lang="en-US" sz="4400"/>
              <a:t>Degeneracy in PFA </a:t>
            </a:r>
            <a:br>
              <a:rPr lang="en-US" sz="4400"/>
            </a:br>
            <a:r>
              <a:rPr lang="en-US" sz="4400"/>
              <a:t>(Maier et al., 2021)</a:t>
            </a:r>
            <a:endParaRPr/>
          </a:p>
        </p:txBody>
      </p:sp>
      <p:sp>
        <p:nvSpPr>
          <p:cNvPr id="717" name="Google Shape;717;p80"/>
          <p:cNvSpPr txBox="1"/>
          <p:nvPr>
            <p:ph idx="1" type="body"/>
          </p:nvPr>
        </p:nvSpPr>
        <p:spPr>
          <a:xfrm>
            <a:off x="612647" y="1600200"/>
            <a:ext cx="8153399" cy="5081452"/>
          </a:xfrm>
          <a:prstGeom prst="rect">
            <a:avLst/>
          </a:prstGeom>
          <a:noFill/>
          <a:ln>
            <a:noFill/>
          </a:ln>
        </p:spPr>
        <p:txBody>
          <a:bodyPr anchorCtr="0" anchor="t" bIns="45700" lIns="91425" spcFirstLastPara="1" rIns="91425" wrap="square" tIns="45700">
            <a:normAutofit fontScale="77500" lnSpcReduction="20000"/>
          </a:bodyPr>
          <a:lstStyle/>
          <a:p>
            <a:pPr indent="-320059" lvl="0" marL="320040" rtl="0" algn="l">
              <a:spcBef>
                <a:spcPts val="0"/>
              </a:spcBef>
              <a:spcAft>
                <a:spcPts val="0"/>
              </a:spcAft>
              <a:buSzPct val="59999"/>
              <a:buChar char="◻"/>
            </a:pPr>
            <a:r>
              <a:rPr lang="en-US" sz="2900"/>
              <a:t>Three degenerate cases</a:t>
            </a:r>
            <a:endParaRPr/>
          </a:p>
          <a:p>
            <a:pPr indent="-514372" lvl="1" marL="971550" rtl="0" algn="l">
              <a:spcBef>
                <a:spcPts val="550"/>
              </a:spcBef>
              <a:spcAft>
                <a:spcPts val="0"/>
              </a:spcAft>
              <a:buSzPct val="70000"/>
              <a:buAutoNum type="arabicPeriod"/>
            </a:pPr>
            <a:r>
              <a:rPr lang="en-US" sz="2900"/>
              <a:t>γ &lt; 0</a:t>
            </a:r>
            <a:endParaRPr/>
          </a:p>
          <a:p>
            <a:pPr indent="-514372" lvl="1" marL="971550" rtl="0" algn="l">
              <a:spcBef>
                <a:spcPts val="550"/>
              </a:spcBef>
              <a:spcAft>
                <a:spcPts val="0"/>
              </a:spcAft>
              <a:buSzPct val="70000"/>
              <a:buAutoNum type="arabicPeriod"/>
            </a:pPr>
            <a:r>
              <a:rPr lang="en-US" sz="2900"/>
              <a:t>γ &lt; ρ</a:t>
            </a:r>
            <a:endParaRPr/>
          </a:p>
          <a:p>
            <a:pPr indent="-514372" lvl="1" marL="971550" rtl="0" algn="l">
              <a:spcBef>
                <a:spcPts val="550"/>
              </a:spcBef>
              <a:spcAft>
                <a:spcPts val="0"/>
              </a:spcAft>
              <a:buSzPct val="70000"/>
              <a:buFont typeface="Arial"/>
              <a:buAutoNum type="arabicPeriod"/>
            </a:pPr>
            <a:r>
              <a:rPr lang="en-US" sz="2900"/>
              <a:t>γ = ρ = 0</a:t>
            </a:r>
            <a:endParaRPr/>
          </a:p>
          <a:p>
            <a:pPr indent="-225552" lvl="0" marL="320040" rtl="0" algn="l">
              <a:spcBef>
                <a:spcPts val="700"/>
              </a:spcBef>
              <a:spcAft>
                <a:spcPts val="0"/>
              </a:spcAft>
              <a:buSzPct val="60000"/>
              <a:buNone/>
            </a:pPr>
            <a:r>
              <a:t/>
            </a:r>
            <a:endParaRPr sz="3200"/>
          </a:p>
          <a:p>
            <a:pPr indent="-320040" lvl="0" marL="320040" rtl="0" algn="l">
              <a:spcBef>
                <a:spcPts val="700"/>
              </a:spcBef>
              <a:spcAft>
                <a:spcPts val="0"/>
              </a:spcAft>
              <a:buSzPct val="60000"/>
              <a:buChar char="◻"/>
            </a:pPr>
            <a:r>
              <a:rPr lang="en-US" sz="3200"/>
              <a:t>One seemingly degenerate (but not) case</a:t>
            </a:r>
            <a:endParaRPr/>
          </a:p>
          <a:p>
            <a:pPr indent="0" lvl="0" marL="0" rtl="0" algn="l">
              <a:spcBef>
                <a:spcPts val="700"/>
              </a:spcBef>
              <a:spcAft>
                <a:spcPts val="0"/>
              </a:spcAft>
              <a:buSzPct val="60000"/>
              <a:buNone/>
            </a:pPr>
            <a:r>
              <a:rPr lang="en-US" sz="3200"/>
              <a:t>        4. ρ &gt; 0 	</a:t>
            </a:r>
            <a:endParaRPr/>
          </a:p>
          <a:p>
            <a:pPr indent="-320040" lvl="0" marL="320040" rtl="0" algn="l">
              <a:spcBef>
                <a:spcPts val="700"/>
              </a:spcBef>
              <a:spcAft>
                <a:spcPts val="0"/>
              </a:spcAft>
              <a:buSzPct val="60000"/>
              <a:buChar char="◻"/>
            </a:pPr>
            <a:r>
              <a:rPr lang="en-US" sz="3200"/>
              <a:t>“It is worth noting that a fourth case when ρ &gt; 0 -- is not degenerate, due to the multiple functions the parameters perform in PFA. In this case, the rate of learning the skill may outweigh the evidence of lack of student knowledge that an incorrect answer provides. So long as γ &gt; ρ, a positive ρ is conceptually acceptable.”</a:t>
            </a:r>
            <a:endParaRPr/>
          </a:p>
          <a:p>
            <a:pPr indent="0" lvl="1" marL="457200" rtl="0" algn="l">
              <a:spcBef>
                <a:spcPts val="550"/>
              </a:spcBef>
              <a:spcAft>
                <a:spcPts val="0"/>
              </a:spcAft>
              <a:buSzPct val="70000"/>
              <a:buNone/>
            </a:pPr>
            <a:r>
              <a:t/>
            </a:r>
            <a:endParaRPr sz="2900"/>
          </a:p>
          <a:p>
            <a:pPr indent="-414470" lvl="1" marL="971550" rtl="0" algn="l">
              <a:spcBef>
                <a:spcPts val="550"/>
              </a:spcBef>
              <a:spcAft>
                <a:spcPts val="0"/>
              </a:spcAft>
              <a:buSzPct val="70000"/>
              <a:buNone/>
            </a:pPr>
            <a:r>
              <a:t/>
            </a:r>
            <a:endParaRPr sz="2900"/>
          </a:p>
          <a:p>
            <a:pPr indent="-234429" lvl="0" marL="320040" rtl="0" algn="l">
              <a:spcBef>
                <a:spcPts val="700"/>
              </a:spcBef>
              <a:spcAft>
                <a:spcPts val="0"/>
              </a:spcAft>
              <a:buSzPct val="59999"/>
              <a:buNone/>
            </a:pPr>
            <a:r>
              <a:t/>
            </a:r>
            <a:endParaRPr sz="29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8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Degenerate Example (Case 1)</a:t>
            </a:r>
            <a:endParaRPr/>
          </a:p>
        </p:txBody>
      </p:sp>
      <p:sp>
        <p:nvSpPr>
          <p:cNvPr id="723" name="Google Shape;723;p8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-0.5,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724" name="Google Shape;724;p81"/>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0.27</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-1.5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0.18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-1.6</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0.17</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8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Degenerate Example (Case 2)</a:t>
            </a:r>
            <a:endParaRPr/>
          </a:p>
        </p:txBody>
      </p:sp>
      <p:sp>
        <p:nvSpPr>
          <p:cNvPr id="730" name="Google Shape;730;p8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731" name="Google Shape;731;p82"/>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0.43</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8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Note</a:t>
            </a:r>
            <a:endParaRPr/>
          </a:p>
        </p:txBody>
      </p:sp>
      <p:sp>
        <p:nvSpPr>
          <p:cNvPr id="738" name="Google Shape;738;p8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Values of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below 0 don’t actually mean negative learning </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They mean that failure provides more evidence on lack of knowledge</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Than the learning opportunity causes improvement</a:t>
            </a:r>
            <a:endParaRPr/>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84"/>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Twentieth Century"/>
              <a:buNone/>
            </a:pPr>
            <a:r>
              <a:rPr lang="en-US" sz="4400"/>
              <a:t>Addressing Degeneracy</a:t>
            </a:r>
            <a:br>
              <a:rPr lang="en-US" sz="4400"/>
            </a:br>
            <a:r>
              <a:rPr lang="en-US" sz="4400"/>
              <a:t>(Maier et al., 2021)</a:t>
            </a:r>
            <a:endParaRPr/>
          </a:p>
        </p:txBody>
      </p:sp>
      <p:sp>
        <p:nvSpPr>
          <p:cNvPr id="744" name="Google Shape;744;p84"/>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sz="2900"/>
              <a:t>Simply bound γ and ρ</a:t>
            </a:r>
            <a:endParaRPr/>
          </a:p>
          <a:p>
            <a:pPr indent="-209550" lvl="0" marL="320040" rtl="0" algn="l">
              <a:spcBef>
                <a:spcPts val="700"/>
              </a:spcBef>
              <a:spcAft>
                <a:spcPts val="0"/>
              </a:spcAft>
              <a:buSzPts val="1740"/>
              <a:buNone/>
            </a:pPr>
            <a:r>
              <a:t/>
            </a:r>
            <a:endParaRPr sz="2900"/>
          </a:p>
          <a:p>
            <a:pPr indent="-320040" lvl="0" marL="320040" rtl="0" algn="l">
              <a:spcBef>
                <a:spcPts val="700"/>
              </a:spcBef>
              <a:spcAft>
                <a:spcPts val="0"/>
              </a:spcAft>
              <a:buSzPts val="1740"/>
              <a:buChar char="◻"/>
            </a:pPr>
            <a:r>
              <a:rPr lang="en-US" sz="2900"/>
              <a:t>Does not reduce model performance substantially (just like BKT)</a:t>
            </a:r>
            <a:endParaRPr/>
          </a:p>
          <a:p>
            <a:pPr indent="-209550" lvl="0" marL="320040" rtl="0" algn="l">
              <a:spcBef>
                <a:spcPts val="700"/>
              </a:spcBef>
              <a:spcAft>
                <a:spcPts val="0"/>
              </a:spcAft>
              <a:buSzPts val="1740"/>
              <a:buNone/>
            </a:pPr>
            <a:r>
              <a:t/>
            </a:r>
            <a:endParaRPr sz="2900"/>
          </a:p>
          <a:p>
            <a:pPr indent="-320040" lvl="0" marL="320040" rtl="0" algn="l">
              <a:spcBef>
                <a:spcPts val="700"/>
              </a:spcBef>
              <a:spcAft>
                <a:spcPts val="0"/>
              </a:spcAft>
              <a:buSzPts val="1740"/>
              <a:buChar char="◻"/>
            </a:pPr>
            <a:r>
              <a:rPr lang="en-US" sz="2900"/>
              <a:t>What causes degeneracy?</a:t>
            </a:r>
            <a:endParaRPr/>
          </a:p>
          <a:p>
            <a:pPr indent="-274320" lvl="1" marL="640080" rtl="0" algn="l">
              <a:spcBef>
                <a:spcPts val="550"/>
              </a:spcBef>
              <a:spcAft>
                <a:spcPts val="0"/>
              </a:spcAft>
              <a:buSzPts val="2030"/>
              <a:buChar char="🞑"/>
            </a:pPr>
            <a:r>
              <a:rPr lang="en-US" sz="2900"/>
              <a:t>We’ll come back to this in a minute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85"/>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Note</a:t>
            </a:r>
            <a:endParaRPr/>
          </a:p>
        </p:txBody>
      </p:sp>
      <p:sp>
        <p:nvSpPr>
          <p:cNvPr id="750" name="Google Shape;750;p85"/>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Parameters in PFA combine information from correctness with improvement from practice improvement</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Makes PFA models a little harder to interpret than BKT</a:t>
            </a:r>
            <a:endParaRPr/>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86"/>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Adjusting </a:t>
            </a:r>
            <a:r>
              <a:rPr b="0" i="0" lang="en-US" sz="4400" u="none" cap="none" strike="noStrike">
                <a:solidFill>
                  <a:schemeClr val="dk2"/>
                </a:solidFill>
                <a:latin typeface="Noto Sans Symbols"/>
                <a:ea typeface="Noto Sans Symbols"/>
                <a:cs typeface="Noto Sans Symbols"/>
                <a:sym typeface="Noto Sans Symbols"/>
              </a:rPr>
              <a:t>β</a:t>
            </a:r>
            <a:endParaRPr/>
          </a:p>
        </p:txBody>
      </p:sp>
      <p:sp>
        <p:nvSpPr>
          <p:cNvPr id="756" name="Google Shape;756;p86"/>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-0.5 </a:t>
            </a:r>
            <a:endParaRPr/>
          </a:p>
        </p:txBody>
      </p:sp>
      <p:graphicFrame>
        <p:nvGraphicFramePr>
          <p:cNvPr id="757" name="Google Shape;757;p86"/>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0.38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0.43</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-0.1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0.48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8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Adjusting </a:t>
            </a:r>
            <a:r>
              <a:rPr b="0" i="0" lang="en-US" sz="4400" u="none" cap="none" strike="noStrike">
                <a:solidFill>
                  <a:schemeClr val="dk2"/>
                </a:solidFill>
                <a:latin typeface="Noto Sans Symbols"/>
                <a:ea typeface="Noto Sans Symbols"/>
                <a:cs typeface="Noto Sans Symbols"/>
                <a:sym typeface="Noto Sans Symbols"/>
              </a:rPr>
              <a:t>β</a:t>
            </a:r>
            <a:endParaRPr/>
          </a:p>
        </p:txBody>
      </p:sp>
      <p:sp>
        <p:nvSpPr>
          <p:cNvPr id="763" name="Google Shape;763;p8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-1.5 </a:t>
            </a:r>
            <a:endParaRPr/>
          </a:p>
        </p:txBody>
      </p:sp>
      <p:graphicFrame>
        <p:nvGraphicFramePr>
          <p:cNvPr id="764" name="Google Shape;764;p87"/>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-1.5</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0.18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0.20</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-1.3</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0.21</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-1.1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0.25</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88"/>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Adjusting </a:t>
            </a:r>
            <a:r>
              <a:rPr b="0" i="0" lang="en-US" sz="4400" u="none" cap="none" strike="noStrike">
                <a:solidFill>
                  <a:schemeClr val="dk2"/>
                </a:solidFill>
                <a:latin typeface="Noto Sans Symbols"/>
                <a:ea typeface="Noto Sans Symbols"/>
                <a:cs typeface="Noto Sans Symbols"/>
                <a:sym typeface="Noto Sans Symbols"/>
              </a:rPr>
              <a:t>β</a:t>
            </a:r>
            <a:endParaRPr/>
          </a:p>
        </p:txBody>
      </p:sp>
      <p:sp>
        <p:nvSpPr>
          <p:cNvPr id="770" name="Google Shape;770;p88"/>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Noto Sans Symbols"/>
                <a:ea typeface="Noto Sans Symbols"/>
                <a:cs typeface="Noto Sans Symbols"/>
                <a:sym typeface="Noto Sans Symbols"/>
              </a:rPr>
              <a:t>γ</a:t>
            </a:r>
            <a:r>
              <a:rPr b="0" i="0" lang="en-US" sz="2900" u="none" cap="none" strike="noStrike">
                <a:solidFill>
                  <a:schemeClr val="dk1"/>
                </a:solidFill>
                <a:latin typeface="Arial"/>
                <a:ea typeface="Arial"/>
                <a:cs typeface="Arial"/>
                <a:sym typeface="Arial"/>
              </a:rPr>
              <a:t> = 0.2, </a:t>
            </a:r>
            <a:r>
              <a:rPr b="0" i="0" lang="en-US" sz="2900" u="none" cap="none" strike="noStrike">
                <a:solidFill>
                  <a:schemeClr val="dk1"/>
                </a:solidFill>
                <a:latin typeface="Noto Sans Symbols"/>
                <a:ea typeface="Noto Sans Symbols"/>
                <a:cs typeface="Noto Sans Symbols"/>
                <a:sym typeface="Noto Sans Symbols"/>
              </a:rPr>
              <a:t>ρ</a:t>
            </a:r>
            <a:r>
              <a:rPr b="0" i="0" lang="en-US" sz="2900" u="none" cap="none" strike="noStrike">
                <a:solidFill>
                  <a:schemeClr val="dk1"/>
                </a:solidFill>
                <a:latin typeface="Arial"/>
                <a:ea typeface="Arial"/>
                <a:cs typeface="Arial"/>
                <a:sym typeface="Arial"/>
              </a:rPr>
              <a:t> = 0.1, </a:t>
            </a:r>
            <a:r>
              <a:rPr b="0" i="0" lang="en-US" sz="2900" u="none" cap="none" strike="noStrike">
                <a:solidFill>
                  <a:schemeClr val="dk1"/>
                </a:solidFill>
                <a:latin typeface="Noto Sans Symbols"/>
                <a:ea typeface="Noto Sans Symbols"/>
                <a:cs typeface="Noto Sans Symbols"/>
                <a:sym typeface="Noto Sans Symbols"/>
              </a:rPr>
              <a:t>β</a:t>
            </a:r>
            <a:r>
              <a:rPr b="0" i="0" lang="en-US" sz="2900" u="none" cap="none" strike="noStrike">
                <a:solidFill>
                  <a:schemeClr val="dk1"/>
                </a:solidFill>
                <a:latin typeface="Arial"/>
                <a:ea typeface="Arial"/>
                <a:cs typeface="Arial"/>
                <a:sym typeface="Arial"/>
              </a:rPr>
              <a:t> = +3.0</a:t>
            </a:r>
            <a:endParaRPr/>
          </a:p>
        </p:txBody>
      </p:sp>
      <p:graphicFrame>
        <p:nvGraphicFramePr>
          <p:cNvPr id="771" name="Google Shape;771;p88"/>
          <p:cNvGraphicFramePr/>
          <p:nvPr/>
        </p:nvGraphicFramePr>
        <p:xfrm>
          <a:off x="152400" y="2286000"/>
          <a:ext cx="3000000" cy="3000000"/>
        </p:xfrm>
        <a:graphic>
          <a:graphicData uri="http://schemas.openxmlformats.org/drawingml/2006/table">
            <a:tbl>
              <a:tblPr>
                <a:noFill/>
                <a:tableStyleId>{7577B557-1CD1-4D32-8408-8F874BB56D8A}</a:tableStyleId>
              </a:tblPr>
              <a:tblGrid>
                <a:gridCol w="2819400"/>
                <a:gridCol w="2819400"/>
                <a:gridCol w="2819400"/>
              </a:tblGrid>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Actual</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m</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P(m)</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3.0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0.953</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3.1</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0.957</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3.2</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0.961</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700"/>
                        <a:buFont typeface="Arial"/>
                        <a:buNone/>
                      </a:pPr>
                      <a:r>
                        <a:rPr lang="en-US" sz="2800" u="none" cap="none" strike="noStrike"/>
                        <a:t>3.4</a:t>
                      </a:r>
                      <a:endParaRPr/>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rPr lang="en-US" sz="2800" u="none" cap="none" strike="noStrike"/>
                        <a:t>0.968</a:t>
                      </a:r>
                      <a:endParaRPr/>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r h="552450">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c>
                  <a:txBody>
                    <a:bodyPr/>
                    <a:lstStyle/>
                    <a:p>
                      <a:pPr indent="0" lvl="0" marL="0" marR="0" rtl="0" algn="ctr">
                        <a:spcBef>
                          <a:spcPts val="0"/>
                        </a:spcBef>
                        <a:spcAft>
                          <a:spcPts val="0"/>
                        </a:spcAft>
                        <a:buClr>
                          <a:schemeClr val="dk1"/>
                        </a:buClr>
                        <a:buSzPts val="700"/>
                        <a:buFont typeface="Twentieth Century"/>
                        <a:buNone/>
                      </a:pPr>
                      <a:r>
                        <a:t/>
                      </a:r>
                      <a:endParaRPr sz="2800" u="none" cap="none" strike="noStrike"/>
                    </a:p>
                  </a:txBody>
                  <a:tcPr marT="45725" marB="45725" marR="91450" marL="91450"/>
                </a:tc>
              </a:tr>
            </a:tbl>
          </a:graphicData>
        </a:graphic>
      </p:graphicFrame>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89"/>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Noto Sans Symbols"/>
              <a:buNone/>
            </a:pPr>
            <a:r>
              <a:rPr b="0" i="0" lang="en-US" sz="4400" u="none" cap="none" strike="noStrike">
                <a:solidFill>
                  <a:schemeClr val="dk2"/>
                </a:solidFill>
                <a:latin typeface="Noto Sans Symbols"/>
                <a:ea typeface="Noto Sans Symbols"/>
                <a:cs typeface="Noto Sans Symbols"/>
                <a:sym typeface="Noto Sans Symbols"/>
              </a:rPr>
              <a:t>β </a:t>
            </a:r>
            <a:r>
              <a:rPr b="0" i="0" lang="en-US" sz="4400" u="none" cap="none" strike="noStrike">
                <a:solidFill>
                  <a:schemeClr val="dk2"/>
                </a:solidFill>
                <a:latin typeface="Arial"/>
                <a:ea typeface="Arial"/>
                <a:cs typeface="Arial"/>
                <a:sym typeface="Arial"/>
              </a:rPr>
              <a:t>Parameters</a:t>
            </a:r>
            <a:endParaRPr/>
          </a:p>
        </p:txBody>
      </p:sp>
      <p:sp>
        <p:nvSpPr>
          <p:cNvPr id="777" name="Google Shape;777;p89"/>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Pavlik proposes three different </a:t>
            </a:r>
            <a:r>
              <a:rPr b="0" i="0" lang="en-US" sz="2900" u="none" cap="none" strike="noStrike">
                <a:solidFill>
                  <a:schemeClr val="dk1"/>
                </a:solidFill>
                <a:latin typeface="Noto Sans Symbols"/>
                <a:ea typeface="Noto Sans Symbols"/>
                <a:cs typeface="Noto Sans Symbols"/>
                <a:sym typeface="Noto Sans Symbols"/>
              </a:rPr>
              <a:t>β </a:t>
            </a:r>
            <a:r>
              <a:rPr b="0" i="0" lang="en-US" sz="2900" u="none" cap="none" strike="noStrike">
                <a:solidFill>
                  <a:schemeClr val="dk1"/>
                </a:solidFill>
                <a:latin typeface="Arial"/>
                <a:ea typeface="Arial"/>
                <a:cs typeface="Arial"/>
                <a:sym typeface="Arial"/>
              </a:rPr>
              <a:t>Parameters</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Item</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Item-Type</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Skill</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Result in different number of parameters</a:t>
            </a:r>
            <a:endParaRPr/>
          </a:p>
          <a:p>
            <a:pPr indent="-284480" lvl="1" marL="640080" marR="0" rtl="0" algn="l">
              <a:spcBef>
                <a:spcPts val="550"/>
              </a:spcBef>
              <a:spcAft>
                <a:spcPts val="0"/>
              </a:spcAft>
              <a:buClr>
                <a:schemeClr val="accent1"/>
              </a:buClr>
              <a:buSzPts val="1820"/>
              <a:buFont typeface="Noto Sans Symbols"/>
              <a:buChar char="⬜"/>
            </a:pPr>
            <a:r>
              <a:rPr b="0" i="0" lang="en-US" sz="2600" u="none" cap="none" strike="noStrike">
                <a:solidFill>
                  <a:schemeClr val="dk1"/>
                </a:solidFill>
                <a:latin typeface="Arial"/>
                <a:ea typeface="Arial"/>
                <a:cs typeface="Arial"/>
                <a:sym typeface="Arial"/>
              </a:rPr>
              <a:t>And greater or lesser potential concern about over-fitting</a:t>
            </a:r>
            <a:endParaRPr/>
          </a:p>
          <a:p>
            <a:pPr indent="0" lvl="0" marL="0" marR="0" rtl="0" algn="l">
              <a:spcBef>
                <a:spcPts val="700"/>
              </a:spcBef>
              <a:spcAft>
                <a:spcPts val="0"/>
              </a:spcAft>
              <a:buClr>
                <a:schemeClr val="accent2"/>
              </a:buClr>
              <a:buSzPts val="725"/>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First Up</a:t>
            </a:r>
            <a:endParaRPr/>
          </a:p>
        </p:txBody>
      </p:sp>
      <p:sp>
        <p:nvSpPr>
          <p:cNvPr id="153" name="Google Shape;153;p9"/>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a:t>Bayesian Knowledge Tracing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0"/>
          <p:cNvSpPr txBox="1"/>
          <p:nvPr>
            <p:ph type="title"/>
          </p:nvPr>
        </p:nvSpPr>
        <p:spPr>
          <a:xfrm>
            <a:off x="612647" y="124096"/>
            <a:ext cx="8153399" cy="9905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Twentieth Century"/>
              <a:buNone/>
            </a:pPr>
            <a:r>
              <a:rPr lang="en-US" sz="4400"/>
              <a:t>Causes of Degeneracy </a:t>
            </a:r>
            <a:br>
              <a:rPr lang="en-US" sz="4400"/>
            </a:br>
            <a:r>
              <a:rPr lang="en-US" sz="4400"/>
              <a:t>(Maier et al., 2021)</a:t>
            </a:r>
            <a:endParaRPr/>
          </a:p>
        </p:txBody>
      </p:sp>
      <p:sp>
        <p:nvSpPr>
          <p:cNvPr id="783" name="Google Shape;783;p90"/>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sz="2900"/>
              <a:t>If β is used at the Skill or Item-Type level</a:t>
            </a:r>
            <a:endParaRPr/>
          </a:p>
          <a:p>
            <a:pPr indent="-320040" lvl="0" marL="320040" rtl="0" algn="l">
              <a:spcBef>
                <a:spcPts val="700"/>
              </a:spcBef>
              <a:spcAft>
                <a:spcPts val="0"/>
              </a:spcAft>
              <a:buSzPts val="1740"/>
              <a:buChar char="◻"/>
            </a:pPr>
            <a:r>
              <a:rPr lang="en-US" sz="2900"/>
              <a:t>And the learning system moves students from easier to harder items within a “skill”</a:t>
            </a:r>
            <a:endParaRPr/>
          </a:p>
          <a:p>
            <a:pPr indent="-320040" lvl="0" marL="320040" rtl="0" algn="l">
              <a:spcBef>
                <a:spcPts val="700"/>
              </a:spcBef>
              <a:spcAft>
                <a:spcPts val="0"/>
              </a:spcAft>
              <a:buSzPts val="1740"/>
              <a:buChar char="◻"/>
            </a:pPr>
            <a:r>
              <a:rPr lang="en-US" sz="2900"/>
              <a:t>Then γ &lt; 0. </a:t>
            </a:r>
            <a:endParaRPr/>
          </a:p>
          <a:p>
            <a:pPr indent="-209550" lvl="0" marL="320040" rtl="0" algn="l">
              <a:spcBef>
                <a:spcPts val="700"/>
              </a:spcBef>
              <a:spcAft>
                <a:spcPts val="0"/>
              </a:spcAft>
              <a:buSzPts val="1740"/>
              <a:buNone/>
            </a:pPr>
            <a:r>
              <a:t/>
            </a:r>
            <a:endParaRPr sz="2900"/>
          </a:p>
          <a:p>
            <a:pPr indent="-320040" lvl="0" marL="320040" rtl="0" algn="l">
              <a:spcBef>
                <a:spcPts val="700"/>
              </a:spcBef>
              <a:spcAft>
                <a:spcPts val="0"/>
              </a:spcAft>
              <a:buSzPts val="1740"/>
              <a:buChar char="◻"/>
            </a:pPr>
            <a:r>
              <a:rPr lang="en-US" sz="2900"/>
              <a:t>Also, if items are tagged with multiple skills, shared variance (collinearity) between skills could produce degenerate parameters.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91"/>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Fitting PFA</a:t>
            </a:r>
            <a:endParaRPr/>
          </a:p>
        </p:txBody>
      </p:sp>
      <p:sp>
        <p:nvSpPr>
          <p:cNvPr id="789" name="Google Shape;789;p91"/>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Typically Expectation Maximization is used</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92"/>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988"/>
              <a:buFont typeface="Arial"/>
              <a:buNone/>
            </a:pPr>
            <a:r>
              <a:rPr b="0" i="0" lang="en-US" sz="3950" u="none" cap="none" strike="noStrike">
                <a:solidFill>
                  <a:schemeClr val="dk2"/>
                </a:solidFill>
                <a:latin typeface="Arial"/>
                <a:ea typeface="Arial"/>
                <a:cs typeface="Arial"/>
                <a:sym typeface="Arial"/>
              </a:rPr>
              <a:t>Expectation Maximization</a:t>
            </a:r>
            <a:br>
              <a:rPr b="0" i="0" lang="en-US" sz="3950" u="none" cap="none" strike="noStrike">
                <a:solidFill>
                  <a:schemeClr val="dk2"/>
                </a:solidFill>
                <a:latin typeface="Arial"/>
                <a:ea typeface="Arial"/>
                <a:cs typeface="Arial"/>
                <a:sym typeface="Arial"/>
              </a:rPr>
            </a:br>
            <a:endParaRPr b="0" i="0" sz="3950" u="none" cap="none" strike="noStrike">
              <a:solidFill>
                <a:schemeClr val="dk2"/>
              </a:solidFill>
              <a:latin typeface="Arial"/>
              <a:ea typeface="Arial"/>
              <a:cs typeface="Arial"/>
              <a:sym typeface="Arial"/>
            </a:endParaRPr>
          </a:p>
        </p:txBody>
      </p:sp>
      <p:sp>
        <p:nvSpPr>
          <p:cNvPr id="795" name="Google Shape;795;p92"/>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2"/>
              </a:buClr>
              <a:buSzPts val="1740"/>
              <a:buFont typeface="Arial"/>
              <a:buAutoNum type="arabicPeriod"/>
            </a:pPr>
            <a:r>
              <a:rPr b="0" i="0" lang="en-US" sz="2900" u="none" cap="none" strike="noStrike">
                <a:solidFill>
                  <a:schemeClr val="dk1"/>
                </a:solidFill>
                <a:latin typeface="Arial"/>
                <a:ea typeface="Arial"/>
                <a:cs typeface="Arial"/>
                <a:sym typeface="Arial"/>
              </a:rPr>
              <a:t>Starts with initial values for each parameter</a:t>
            </a:r>
            <a:endParaRPr/>
          </a:p>
          <a:p>
            <a:pPr indent="-514350" lvl="0" marL="514350" marR="0" rtl="0" algn="l">
              <a:spcBef>
                <a:spcPts val="700"/>
              </a:spcBef>
              <a:spcAft>
                <a:spcPts val="0"/>
              </a:spcAft>
              <a:buClr>
                <a:schemeClr val="accent2"/>
              </a:buClr>
              <a:buSzPts val="1740"/>
              <a:buFont typeface="Arial"/>
              <a:buAutoNum type="arabicPeriod"/>
            </a:pPr>
            <a:r>
              <a:rPr b="0" i="0" lang="en-US" sz="2900" u="none" cap="none" strike="noStrike">
                <a:solidFill>
                  <a:schemeClr val="dk1"/>
                </a:solidFill>
                <a:latin typeface="Arial"/>
                <a:ea typeface="Arial"/>
                <a:cs typeface="Arial"/>
                <a:sym typeface="Arial"/>
              </a:rPr>
              <a:t>Estimates student correctness at each problem step</a:t>
            </a:r>
            <a:endParaRPr/>
          </a:p>
          <a:p>
            <a:pPr indent="-514350" lvl="0" marL="514350" marR="0" rtl="0" algn="l">
              <a:spcBef>
                <a:spcPts val="700"/>
              </a:spcBef>
              <a:spcAft>
                <a:spcPts val="0"/>
              </a:spcAft>
              <a:buClr>
                <a:schemeClr val="accent2"/>
              </a:buClr>
              <a:buSzPts val="1740"/>
              <a:buFont typeface="Arial"/>
              <a:buAutoNum type="arabicPeriod"/>
            </a:pPr>
            <a:r>
              <a:rPr b="0" i="0" lang="en-US" sz="2900" u="none" cap="none" strike="noStrike">
                <a:solidFill>
                  <a:schemeClr val="dk1"/>
                </a:solidFill>
                <a:latin typeface="Arial"/>
                <a:ea typeface="Arial"/>
                <a:cs typeface="Arial"/>
                <a:sym typeface="Arial"/>
              </a:rPr>
              <a:t>Estimates params using student correctness estimates</a:t>
            </a:r>
            <a:endParaRPr/>
          </a:p>
          <a:p>
            <a:pPr indent="-514350" lvl="0" marL="514350" marR="0" rtl="0" algn="l">
              <a:spcBef>
                <a:spcPts val="700"/>
              </a:spcBef>
              <a:spcAft>
                <a:spcPts val="0"/>
              </a:spcAft>
              <a:buClr>
                <a:schemeClr val="accent2"/>
              </a:buClr>
              <a:buSzPts val="1740"/>
              <a:buFont typeface="Arial"/>
              <a:buAutoNum type="arabicPeriod"/>
            </a:pPr>
            <a:r>
              <a:rPr b="0" i="0" lang="en-US" sz="2900" u="none" cap="none" strike="noStrike">
                <a:solidFill>
                  <a:schemeClr val="dk1"/>
                </a:solidFill>
                <a:latin typeface="Arial"/>
                <a:ea typeface="Arial"/>
                <a:cs typeface="Arial"/>
                <a:sym typeface="Arial"/>
              </a:rPr>
              <a:t>If goodness is substantially better than last time it was estimated, and max iterations has not been reached, go to step 2</a:t>
            </a:r>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3"/>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Expectation Maximization</a:t>
            </a:r>
            <a:endParaRPr/>
          </a:p>
        </p:txBody>
      </p:sp>
      <p:sp>
        <p:nvSpPr>
          <p:cNvPr id="801" name="Google Shape;801;p93"/>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EM is vulnerable to local minima</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Randomized restart typically used</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94"/>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Is PFA better than BKT?</a:t>
            </a:r>
            <a:endParaRPr/>
          </a:p>
        </p:txBody>
      </p:sp>
      <p:sp>
        <p:nvSpPr>
          <p:cNvPr id="807" name="Google Shape;807;p94"/>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Approximately equal predictive power across a lot of studies (Pavlik et al., 2009; Gong et al., 2010; Baker et al., 2011; Pardos et al., 2011, 2012)</a:t>
            </a:r>
            <a:endParaRPr/>
          </a:p>
          <a:p>
            <a:pPr indent="-209551" lvl="0" marL="320040" marR="0" rtl="0" algn="l">
              <a:spcBef>
                <a:spcPts val="0"/>
              </a:spcBef>
              <a:spcAft>
                <a:spcPts val="0"/>
              </a:spcAft>
              <a:buClr>
                <a:schemeClr val="accent2"/>
              </a:buClr>
              <a:buSzPts val="1740"/>
              <a:buFont typeface="Noto Sans Symbols"/>
              <a:buNone/>
            </a:pPr>
            <a:r>
              <a:t/>
            </a:r>
            <a:endParaRPr sz="2900">
              <a:solidFill>
                <a:schemeClr val="dk1"/>
              </a:solidFill>
            </a:endParaRPr>
          </a:p>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Different virtues and flaws – choose the one that better fits your goals</a:t>
            </a:r>
            <a:endParaRPr/>
          </a:p>
        </p:txBody>
      </p:sp>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95"/>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sz="4400"/>
              <a:t>Is PFA used in the real world?</a:t>
            </a:r>
            <a:endParaRPr/>
          </a:p>
        </p:txBody>
      </p:sp>
      <p:sp>
        <p:nvSpPr>
          <p:cNvPr id="813" name="Google Shape;813;p95"/>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sz="2900"/>
              <a:t>Yes, but by far fewer learning systems than BKT</a:t>
            </a:r>
            <a:endParaRPr/>
          </a:p>
          <a:p>
            <a:pPr indent="-209550" lvl="0" marL="320040" rtl="0" algn="l">
              <a:spcBef>
                <a:spcPts val="700"/>
              </a:spcBef>
              <a:spcAft>
                <a:spcPts val="0"/>
              </a:spcAft>
              <a:buSzPts val="1740"/>
              <a:buNone/>
            </a:pPr>
            <a:r>
              <a:t/>
            </a:r>
            <a:endParaRPr sz="2900"/>
          </a:p>
          <a:p>
            <a:pPr indent="-320040" lvl="0" marL="320040" rtl="0" algn="l">
              <a:spcBef>
                <a:spcPts val="700"/>
              </a:spcBef>
              <a:spcAft>
                <a:spcPts val="0"/>
              </a:spcAft>
              <a:buSzPts val="1740"/>
              <a:buChar char="◻"/>
            </a:pPr>
            <a:r>
              <a:rPr lang="en-US" sz="2900"/>
              <a:t>Maier et al. (2021) discuss its use in Reveal Math 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96"/>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sz="4400"/>
              <a:t>Using PFA in the real world</a:t>
            </a:r>
            <a:endParaRPr/>
          </a:p>
        </p:txBody>
      </p:sp>
      <p:sp>
        <p:nvSpPr>
          <p:cNvPr id="819" name="Google Shape;819;p96"/>
          <p:cNvSpPr txBox="1"/>
          <p:nvPr>
            <p:ph idx="1" type="body"/>
          </p:nvPr>
        </p:nvSpPr>
        <p:spPr>
          <a:xfrm>
            <a:off x="457200" y="1600200"/>
            <a:ext cx="8229600" cy="5105400"/>
          </a:xfrm>
          <a:prstGeom prst="rect">
            <a:avLst/>
          </a:prstGeom>
          <a:no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Char char="◻"/>
            </a:pPr>
            <a:r>
              <a:rPr lang="en-US" sz="2900"/>
              <a:t>One issue in real-world use is handling rare skills, which can impact model inferences on common skills as well</a:t>
            </a:r>
            <a:endParaRPr/>
          </a:p>
          <a:p>
            <a:pPr indent="-274320" lvl="1" marL="640080" rtl="0" algn="l">
              <a:spcBef>
                <a:spcPts val="550"/>
              </a:spcBef>
              <a:spcAft>
                <a:spcPts val="0"/>
              </a:spcAft>
              <a:buSzPts val="2030"/>
              <a:buChar char="🞑"/>
            </a:pPr>
            <a:r>
              <a:rPr lang="en-US" sz="2900"/>
              <a:t>Because PFA is used in cases with items tagged to multiple skills</a:t>
            </a:r>
            <a:endParaRPr/>
          </a:p>
          <a:p>
            <a:pPr indent="-209550" lvl="0" marL="320040" rtl="0" algn="l">
              <a:spcBef>
                <a:spcPts val="700"/>
              </a:spcBef>
              <a:spcAft>
                <a:spcPts val="0"/>
              </a:spcAft>
              <a:buSzPts val="1740"/>
              <a:buNone/>
            </a:pPr>
            <a:r>
              <a:t/>
            </a:r>
            <a:endParaRPr sz="2900"/>
          </a:p>
          <a:p>
            <a:pPr indent="-320040" lvl="0" marL="320040" rtl="0" algn="l">
              <a:spcBef>
                <a:spcPts val="700"/>
              </a:spcBef>
              <a:spcAft>
                <a:spcPts val="0"/>
              </a:spcAft>
              <a:buSzPts val="1740"/>
              <a:buChar char="◻"/>
            </a:pPr>
            <a:r>
              <a:rPr lang="en-US" sz="2900"/>
              <a:t>(Maier et al., 2021) handle this by creating a “catch all” skill for rare skills</a:t>
            </a:r>
            <a:endParaRPr/>
          </a:p>
          <a:p>
            <a:pPr indent="-320040" lvl="0" marL="320040" rtl="0" algn="l">
              <a:spcBef>
                <a:spcPts val="700"/>
              </a:spcBef>
              <a:spcAft>
                <a:spcPts val="0"/>
              </a:spcAft>
              <a:buSzPts val="1740"/>
              <a:buChar char="◻"/>
            </a:pPr>
            <a:r>
              <a:rPr lang="en-US" sz="2900"/>
              <a:t>Using average parameters from all common skills also works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97"/>
          <p:cNvSpPr txBox="1"/>
          <p:nvPr>
            <p:ph type="title"/>
          </p:nvPr>
        </p:nvSpPr>
        <p:spPr>
          <a:xfrm>
            <a:off x="612647" y="228600"/>
            <a:ext cx="8153399" cy="9905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100"/>
              <a:buFont typeface="Arial"/>
              <a:buNone/>
            </a:pPr>
            <a:r>
              <a:rPr b="0" i="0" lang="en-US" sz="4400" u="none" cap="none" strike="noStrike">
                <a:solidFill>
                  <a:schemeClr val="dk2"/>
                </a:solidFill>
                <a:latin typeface="Arial"/>
                <a:ea typeface="Arial"/>
                <a:cs typeface="Arial"/>
                <a:sym typeface="Arial"/>
              </a:rPr>
              <a:t>Final Thoughts on PFA</a:t>
            </a:r>
            <a:endParaRPr/>
          </a:p>
        </p:txBody>
      </p:sp>
      <p:sp>
        <p:nvSpPr>
          <p:cNvPr id="825" name="Google Shape;825;p97"/>
          <p:cNvSpPr txBox="1"/>
          <p:nvPr>
            <p:ph idx="1" type="body"/>
          </p:nvPr>
        </p:nvSpPr>
        <p:spPr>
          <a:xfrm>
            <a:off x="612647" y="1600200"/>
            <a:ext cx="8153399" cy="4495800"/>
          </a:xfrm>
          <a:prstGeom prst="rect">
            <a:avLst/>
          </a:prstGeom>
          <a:noFill/>
          <a:ln>
            <a:noFill/>
          </a:ln>
        </p:spPr>
        <p:txBody>
          <a:bodyPr anchorCtr="0" anchor="t" bIns="45700" lIns="91425" spcFirstLastPara="1" rIns="91425" wrap="square" tIns="45700">
            <a:noAutofit/>
          </a:bodyPr>
          <a:lstStyle/>
          <a:p>
            <a:pPr indent="-320040" lvl="0" marL="320040" marR="0" rtl="0" algn="l">
              <a:spcBef>
                <a:spcPts val="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PFA is a competitor for measuring student skill, which predicts the probability of correctness rather than latent knowledge</a:t>
            </a:r>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Char char="◻"/>
            </a:pPr>
            <a:r>
              <a:rPr b="0" i="0" lang="en-US" sz="2900" u="none" cap="none" strike="noStrike">
                <a:solidFill>
                  <a:schemeClr val="dk1"/>
                </a:solidFill>
                <a:latin typeface="Arial"/>
                <a:ea typeface="Arial"/>
                <a:cs typeface="Arial"/>
                <a:sym typeface="Arial"/>
              </a:rPr>
              <a:t>Can handle multiple KCs for the same item, a big virtue</a:t>
            </a:r>
            <a:endParaRPr/>
          </a:p>
          <a:p>
            <a:pPr indent="-284480" lvl="1" marL="640080" marR="0" rtl="0" algn="l">
              <a:spcBef>
                <a:spcPts val="550"/>
              </a:spcBef>
              <a:spcAft>
                <a:spcPts val="0"/>
              </a:spcAft>
              <a:buClr>
                <a:schemeClr val="accent1"/>
              </a:buClr>
              <a:buSzPts val="1820"/>
              <a:buFont typeface="Noto Sans Symbols"/>
              <a:buNone/>
            </a:pPr>
            <a:r>
              <a:t/>
            </a:r>
            <a:endParaRPr b="0" i="0" sz="2600" u="none" cap="none" strike="noStrike">
              <a:solidFill>
                <a:schemeClr val="dk1"/>
              </a:solidFill>
              <a:latin typeface="Arial"/>
              <a:ea typeface="Arial"/>
              <a:cs typeface="Arial"/>
              <a:sym typeface="Arial"/>
            </a:endParaRPr>
          </a:p>
          <a:p>
            <a:pPr indent="-320040" lvl="0" marL="320040" marR="0" rtl="0" algn="l">
              <a:spcBef>
                <a:spcPts val="700"/>
              </a:spcBef>
              <a:spcAft>
                <a:spcPts val="0"/>
              </a:spcAft>
              <a:buClr>
                <a:schemeClr val="accent2"/>
              </a:buClr>
              <a:buSzPts val="1740"/>
              <a:buFont typeface="Noto Sans Symbols"/>
              <a:buNone/>
            </a:pPr>
            <a:r>
              <a:t/>
            </a:r>
            <a:endParaRPr b="0" i="0" sz="29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98"/>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sz="4400"/>
              <a:t>Beyond PFA</a:t>
            </a:r>
            <a:endParaRPr/>
          </a:p>
        </p:txBody>
      </p:sp>
      <p:sp>
        <p:nvSpPr>
          <p:cNvPr id="831" name="Google Shape;831;p98"/>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209550" lvl="0" marL="320040" rtl="0" algn="l">
              <a:spcBef>
                <a:spcPts val="0"/>
              </a:spcBef>
              <a:spcAft>
                <a:spcPts val="0"/>
              </a:spcAft>
              <a:buSzPts val="17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99"/>
          <p:cNvSpPr txBox="1"/>
          <p:nvPr>
            <p:ph type="title"/>
          </p:nvPr>
        </p:nvSpPr>
        <p:spPr>
          <a:xfrm>
            <a:off x="612647" y="150222"/>
            <a:ext cx="8153399" cy="9905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Twentieth Century"/>
              <a:buNone/>
            </a:pPr>
            <a:r>
              <a:rPr lang="en-US" sz="4400"/>
              <a:t>PFA-Decay </a:t>
            </a:r>
            <a:br>
              <a:rPr lang="en-US" sz="4400"/>
            </a:br>
            <a:r>
              <a:rPr lang="en-US" sz="4400"/>
              <a:t>(Gong et al., 2011)</a:t>
            </a:r>
            <a:endParaRPr/>
          </a:p>
        </p:txBody>
      </p:sp>
      <p:sp>
        <p:nvSpPr>
          <p:cNvPr id="837" name="Google Shape;837;p99"/>
          <p:cNvSpPr txBox="1"/>
          <p:nvPr>
            <p:ph idx="1" type="body"/>
          </p:nvPr>
        </p:nvSpPr>
        <p:spPr>
          <a:xfrm>
            <a:off x="457200" y="1600200"/>
            <a:ext cx="8610600" cy="5257800"/>
          </a:xfrm>
          <a:prstGeom prst="rect">
            <a:avLst/>
          </a:prstGeom>
          <a:noFill/>
          <a:ln>
            <a:noFill/>
          </a:ln>
        </p:spPr>
        <p:txBody>
          <a:bodyPr anchorCtr="0" anchor="t" bIns="45700" lIns="91425" spcFirstLastPara="1" rIns="91425" wrap="square" tIns="45700">
            <a:noAutofit/>
          </a:bodyPr>
          <a:lstStyle/>
          <a:p>
            <a:pPr indent="-320040" lvl="0" marL="320040" rtl="0" algn="l">
              <a:spcBef>
                <a:spcPts val="0"/>
              </a:spcBef>
              <a:spcAft>
                <a:spcPts val="0"/>
              </a:spcAft>
              <a:buSzPts val="1440"/>
              <a:buChar char="◻"/>
            </a:pPr>
            <a:r>
              <a:rPr lang="en-US" sz="2400"/>
              <a:t>Weights actions further back </a:t>
            </a:r>
            <a:r>
              <a:rPr i="1" lang="en-US" sz="2400"/>
              <a:t>in order </a:t>
            </a:r>
            <a:r>
              <a:rPr lang="en-US" sz="2400"/>
              <a:t>less strongly </a:t>
            </a:r>
            <a:endParaRPr/>
          </a:p>
          <a:p>
            <a:pPr indent="-228600" lvl="0" marL="320040" rtl="0" algn="l">
              <a:spcBef>
                <a:spcPts val="700"/>
              </a:spcBef>
              <a:spcAft>
                <a:spcPts val="0"/>
              </a:spcAft>
              <a:buSzPts val="1440"/>
              <a:buNone/>
            </a:pPr>
            <a:r>
              <a:t/>
            </a:r>
            <a:endParaRPr sz="2400"/>
          </a:p>
          <a:p>
            <a:pPr indent="-320040" lvl="0" marL="320040" rtl="0" algn="l">
              <a:spcBef>
                <a:spcPts val="700"/>
              </a:spcBef>
              <a:spcAft>
                <a:spcPts val="0"/>
              </a:spcAft>
              <a:buSzPts val="1440"/>
              <a:buChar char="◻"/>
            </a:pPr>
            <a:r>
              <a:rPr lang="en-US" sz="2400"/>
              <a:t>Adds an evidence decay parameter</a:t>
            </a:r>
            <a:r>
              <a:rPr lang="en-US" sz="2400">
                <a:latin typeface="Noto Sans Symbols"/>
                <a:ea typeface="Noto Sans Symbols"/>
                <a:cs typeface="Noto Sans Symbols"/>
                <a:sym typeface="Noto Sans Symbols"/>
              </a:rPr>
              <a:t> δ</a:t>
            </a:r>
            <a:endParaRPr/>
          </a:p>
          <a:p>
            <a:pPr indent="-228600" lvl="0" marL="320040" rtl="0" algn="l">
              <a:spcBef>
                <a:spcPts val="700"/>
              </a:spcBef>
              <a:spcAft>
                <a:spcPts val="0"/>
              </a:spcAft>
              <a:buSzPts val="1440"/>
              <a:buNone/>
            </a:pPr>
            <a:r>
              <a:t/>
            </a:r>
            <a:endParaRPr sz="2400">
              <a:latin typeface="Noto Sans Symbols"/>
              <a:ea typeface="Noto Sans Symbols"/>
              <a:cs typeface="Noto Sans Symbols"/>
              <a:sym typeface="Noto Sans Symbols"/>
            </a:endParaRPr>
          </a:p>
          <a:p>
            <a:pPr indent="-320040" lvl="0" marL="320040" rtl="0" algn="l">
              <a:spcBef>
                <a:spcPts val="700"/>
              </a:spcBef>
              <a:spcAft>
                <a:spcPts val="0"/>
              </a:spcAft>
              <a:buSzPts val="1440"/>
              <a:buChar char="◻"/>
            </a:pPr>
            <a:r>
              <a:rPr lang="en-US" sz="2400"/>
              <a:t>Substitutes</a:t>
            </a:r>
            <a:endParaRPr/>
          </a:p>
          <a:p>
            <a:pPr indent="-228600" lvl="0" marL="320040" rtl="0" algn="l">
              <a:spcBef>
                <a:spcPts val="700"/>
              </a:spcBef>
              <a:spcAft>
                <a:spcPts val="0"/>
              </a:spcAft>
              <a:buSzPts val="1440"/>
              <a:buNone/>
            </a:pPr>
            <a:r>
              <a:t/>
            </a:r>
            <a:endParaRPr sz="2400"/>
          </a:p>
          <a:p>
            <a:pPr indent="-228600" lvl="0" marL="320040" rtl="0" algn="l">
              <a:spcBef>
                <a:spcPts val="700"/>
              </a:spcBef>
              <a:spcAft>
                <a:spcPts val="0"/>
              </a:spcAft>
              <a:buSzPts val="1440"/>
              <a:buNone/>
            </a:pPr>
            <a:r>
              <a:t/>
            </a:r>
            <a:endParaRPr sz="2400"/>
          </a:p>
          <a:p>
            <a:pPr indent="-228600" lvl="0" marL="320040" rtl="0" algn="l">
              <a:spcBef>
                <a:spcPts val="700"/>
              </a:spcBef>
              <a:spcAft>
                <a:spcPts val="0"/>
              </a:spcAft>
              <a:buSzPts val="1440"/>
              <a:buNone/>
            </a:pPr>
            <a:r>
              <a:t/>
            </a:r>
            <a:endParaRPr sz="2400"/>
          </a:p>
          <a:p>
            <a:pPr indent="-320040" lvl="0" marL="320040" rtl="0" algn="l">
              <a:spcBef>
                <a:spcPts val="700"/>
              </a:spcBef>
              <a:spcAft>
                <a:spcPts val="0"/>
              </a:spcAft>
              <a:buSzPts val="1440"/>
              <a:buChar char="◻"/>
            </a:pPr>
            <a:r>
              <a:rPr lang="en-US" sz="2400"/>
              <a:t>For the previous summation</a:t>
            </a:r>
            <a:endParaRPr/>
          </a:p>
          <a:p>
            <a:pPr indent="-228600" lvl="0" marL="320040" rtl="0" algn="l">
              <a:spcBef>
                <a:spcPts val="700"/>
              </a:spcBef>
              <a:spcAft>
                <a:spcPts val="0"/>
              </a:spcAft>
              <a:buSzPts val="1440"/>
              <a:buNone/>
            </a:pPr>
            <a:r>
              <a:t/>
            </a:r>
            <a:endParaRPr sz="2400"/>
          </a:p>
          <a:p>
            <a:pPr indent="-320040" lvl="0" marL="320040" rtl="0" algn="l">
              <a:spcBef>
                <a:spcPts val="700"/>
              </a:spcBef>
              <a:spcAft>
                <a:spcPts val="0"/>
              </a:spcAft>
              <a:buSzPts val="1440"/>
              <a:buChar char="◻"/>
            </a:pPr>
            <a:r>
              <a:rPr lang="en-US" sz="2400"/>
              <a:t>Very slightly higher AUC (0.003)</a:t>
            </a:r>
            <a:endParaRPr/>
          </a:p>
        </p:txBody>
      </p:sp>
      <p:pic>
        <p:nvPicPr>
          <p:cNvPr id="838" name="Google Shape;838;p99"/>
          <p:cNvPicPr preferRelativeResize="0"/>
          <p:nvPr/>
        </p:nvPicPr>
        <p:blipFill rotWithShape="1">
          <a:blip r:embed="rId3">
            <a:alphaModFix/>
          </a:blip>
          <a:srcRect b="0" l="0" r="0" t="0"/>
          <a:stretch/>
        </p:blipFill>
        <p:spPr>
          <a:xfrm>
            <a:off x="1957251" y="4114801"/>
            <a:ext cx="5895975" cy="9429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2013-06-19T18:06:33Z</dcterms:created>
  <dc:creator>Baker, Ryan Shaun</dc:creator>
</cp:coreProperties>
</file>